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58" r:id="rId5"/>
    <p:sldId id="262" r:id="rId6"/>
    <p:sldId id="277" r:id="rId7"/>
    <p:sldId id="276" r:id="rId8"/>
    <p:sldId id="259" r:id="rId9"/>
    <p:sldId id="261" r:id="rId10"/>
    <p:sldId id="275" r:id="rId11"/>
    <p:sldId id="27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3"/>
  </p:normalViewPr>
  <p:slideViewPr>
    <p:cSldViewPr snapToGrid="0" snapToObjects="1"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smtClean="0"/>
              <a:t>Master-Untertitelformat bearbeiten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de-CH" smtClean="0"/>
              <a:t>Mastertitelformat bearbeiten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smtClean="0"/>
              <a:t>Master-Untertitelformat bearbeiten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CH" smtClean="0"/>
              <a:t>Bild auf Platzhalter ziehen oder durch Klicken auf Symbol hinzufügen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CH" smtClean="0"/>
              <a:t>Bild auf Platzhalter ziehen oder durch Klicken auf Symbol hinzufügen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2319339"/>
          </a:xfrm>
        </p:spPr>
        <p:txBody>
          <a:bodyPr/>
          <a:lstStyle/>
          <a:p>
            <a:r>
              <a:rPr lang="de-DE" dirty="0" smtClean="0"/>
              <a:t>Zusammenarbeit der Apotheken mit dem SMZO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5387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Ziele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Verbesserte Kommunikation zwischen den Apotheken und dem SMZO und vermehrte Zusammenarbeit</a:t>
            </a:r>
          </a:p>
          <a:p>
            <a:pPr lvl="1"/>
            <a:r>
              <a:rPr lang="de-DE" dirty="0" smtClean="0"/>
              <a:t>Schulungen für die SMZO-Mitarbeiter</a:t>
            </a:r>
          </a:p>
          <a:p>
            <a:r>
              <a:rPr lang="de-DE" dirty="0" smtClean="0"/>
              <a:t>Die Medikamentenversorgung verbessern:</a:t>
            </a:r>
          </a:p>
          <a:p>
            <a:pPr lvl="1"/>
            <a:r>
              <a:rPr lang="de-DE" dirty="0" smtClean="0"/>
              <a:t>Bestellwesen</a:t>
            </a:r>
          </a:p>
          <a:p>
            <a:pPr lvl="1"/>
            <a:r>
              <a:rPr lang="de-DE" dirty="0" smtClean="0"/>
              <a:t>PMC</a:t>
            </a:r>
          </a:p>
          <a:p>
            <a:pPr lvl="1"/>
            <a:r>
              <a:rPr lang="de-DE" dirty="0" smtClean="0"/>
              <a:t>Besorgung von Rezepten</a:t>
            </a:r>
          </a:p>
          <a:p>
            <a:pPr lvl="1"/>
            <a:r>
              <a:rPr lang="de-DE" dirty="0" smtClean="0"/>
              <a:t>Wochendosiersysteme</a:t>
            </a:r>
          </a:p>
          <a:p>
            <a:pPr marL="349250" lvl="1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8080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Verbesserte Kommunikation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de-DE" dirty="0" smtClean="0"/>
              <a:t>2 mal pro Jahr nimmt ein Mitarbeiter der Apotheke an der Teamsitzung des sozialmedizinischen Zentrums Teil</a:t>
            </a:r>
          </a:p>
          <a:p>
            <a:r>
              <a:rPr lang="de-DE" dirty="0" smtClean="0"/>
              <a:t>Apotheken schulen SMZO Mitarbeiter zu gewünschten Themen</a:t>
            </a:r>
          </a:p>
          <a:p>
            <a:r>
              <a:rPr lang="de-DE" dirty="0" smtClean="0"/>
              <a:t>Vorteile:</a:t>
            </a:r>
          </a:p>
          <a:p>
            <a:pPr lvl="1"/>
            <a:r>
              <a:rPr lang="de-DE" dirty="0" smtClean="0"/>
              <a:t>Gegenseitiges Kennenlernen</a:t>
            </a:r>
          </a:p>
          <a:p>
            <a:pPr lvl="1"/>
            <a:r>
              <a:rPr lang="de-DE" dirty="0" smtClean="0"/>
              <a:t>Schafft Vertrauen</a:t>
            </a:r>
          </a:p>
          <a:p>
            <a:pPr lvl="1"/>
            <a:r>
              <a:rPr lang="de-DE" dirty="0" smtClean="0"/>
              <a:t>Zeigt Fachkompetenz</a:t>
            </a:r>
          </a:p>
          <a:p>
            <a:pPr lvl="1"/>
            <a:r>
              <a:rPr lang="de-DE" dirty="0" smtClean="0"/>
              <a:t>Diskussion wird angeregt, Probleme werden angesprochen</a:t>
            </a:r>
          </a:p>
        </p:txBody>
      </p:sp>
    </p:spTree>
    <p:extLst>
      <p:ext uri="{BB962C8B-B14F-4D97-AF65-F5344CB8AC3E}">
        <p14:creationId xmlns:p14="http://schemas.microsoft.com/office/powerpoint/2010/main" val="312612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Bestellwesen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Normiertes Bestellsystem</a:t>
            </a:r>
          </a:p>
          <a:p>
            <a:r>
              <a:rPr lang="de-DE" dirty="0" smtClean="0"/>
              <a:t>Schriftlich (per Fax oder Mail)</a:t>
            </a:r>
          </a:p>
          <a:p>
            <a:r>
              <a:rPr lang="de-DE" dirty="0" smtClean="0"/>
              <a:t>Einheitliches Bestellformular</a:t>
            </a:r>
          </a:p>
          <a:p>
            <a:r>
              <a:rPr lang="de-DE" dirty="0" smtClean="0"/>
              <a:t>SMZO-Mitarbeiter weisen sich aus beim Abholen</a:t>
            </a:r>
          </a:p>
          <a:p>
            <a:r>
              <a:rPr lang="de-DE" dirty="0" smtClean="0"/>
              <a:t>Richtlinien für die Bestellung von Betäubungsmitteln</a:t>
            </a:r>
          </a:p>
          <a:p>
            <a:r>
              <a:rPr lang="de-DE" dirty="0" smtClean="0"/>
              <a:t>Heimlieferdienst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2131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Polymedikationscheck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de-DE" dirty="0" smtClean="0"/>
              <a:t>PMC:</a:t>
            </a:r>
          </a:p>
          <a:p>
            <a:pPr lvl="1"/>
            <a:r>
              <a:rPr lang="de-DE" dirty="0" smtClean="0"/>
              <a:t>Weiß </a:t>
            </a:r>
            <a:r>
              <a:rPr lang="de-DE" dirty="0"/>
              <a:t>der Patient, wofür er seine Medikamente einnimmt?</a:t>
            </a:r>
          </a:p>
          <a:p>
            <a:pPr lvl="1"/>
            <a:r>
              <a:rPr lang="de-DE" dirty="0"/>
              <a:t>Nimmt </a:t>
            </a:r>
            <a:r>
              <a:rPr lang="de-DE" dirty="0" smtClean="0"/>
              <a:t>der Patient seine Medikamente </a:t>
            </a:r>
            <a:r>
              <a:rPr lang="de-DE" dirty="0"/>
              <a:t>in der richtigen Dosierung, zur richtigen Zeit korrekt ein? </a:t>
            </a:r>
          </a:p>
          <a:p>
            <a:pPr lvl="1"/>
            <a:r>
              <a:rPr lang="de-DE" dirty="0"/>
              <a:t>Wie ist die Compliance</a:t>
            </a:r>
            <a:r>
              <a:rPr lang="de-DE" dirty="0" smtClean="0"/>
              <a:t>?</a:t>
            </a:r>
          </a:p>
          <a:p>
            <a:pPr lvl="1"/>
            <a:r>
              <a:rPr lang="de-DE" dirty="0" smtClean="0"/>
              <a:t>Selbstmedikation</a:t>
            </a:r>
          </a:p>
          <a:p>
            <a:r>
              <a:rPr lang="de-DE" dirty="0" smtClean="0"/>
              <a:t>PMC für alle SMZO-Patienten</a:t>
            </a:r>
          </a:p>
          <a:p>
            <a:pPr lvl="1"/>
            <a:r>
              <a:rPr lang="de-DE" dirty="0" smtClean="0"/>
              <a:t>Sofern Kriterien für PMC erfüllt sind</a:t>
            </a:r>
          </a:p>
          <a:p>
            <a:pPr lvl="1"/>
            <a:r>
              <a:rPr lang="de-DE" dirty="0" smtClean="0"/>
              <a:t>Evtl. mit Angehörigen</a:t>
            </a:r>
          </a:p>
          <a:p>
            <a:r>
              <a:rPr lang="de-DE" dirty="0" smtClean="0"/>
              <a:t>Infoblatt an SMZO-Patienten</a:t>
            </a:r>
          </a:p>
          <a:p>
            <a:r>
              <a:rPr lang="de-DE" dirty="0" smtClean="0"/>
              <a:t>Schulung der SMZO-Mitarbeiter</a:t>
            </a:r>
          </a:p>
          <a:p>
            <a:r>
              <a:rPr lang="de-DE" dirty="0" smtClean="0"/>
              <a:t>Schreiben an die Ärzteschaft</a:t>
            </a:r>
          </a:p>
        </p:txBody>
      </p:sp>
    </p:spTree>
    <p:extLst>
      <p:ext uri="{BB962C8B-B14F-4D97-AF65-F5344CB8AC3E}">
        <p14:creationId xmlns:p14="http://schemas.microsoft.com/office/powerpoint/2010/main" val="386956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Vorteile PMC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de-DE" dirty="0" smtClean="0"/>
              <a:t>Überprüfung von:</a:t>
            </a:r>
          </a:p>
          <a:p>
            <a:pPr lvl="1"/>
            <a:r>
              <a:rPr lang="de-DE" dirty="0" smtClean="0"/>
              <a:t>Interaktionen</a:t>
            </a:r>
          </a:p>
          <a:p>
            <a:pPr lvl="1"/>
            <a:r>
              <a:rPr lang="de-DE" dirty="0" smtClean="0"/>
              <a:t>Nebenwirkungen</a:t>
            </a:r>
          </a:p>
          <a:p>
            <a:pPr lvl="1"/>
            <a:r>
              <a:rPr lang="de-DE" dirty="0" smtClean="0"/>
              <a:t>Kontraindikationen</a:t>
            </a:r>
          </a:p>
          <a:p>
            <a:pPr lvl="1"/>
            <a:r>
              <a:rPr lang="de-DE" dirty="0" smtClean="0"/>
              <a:t>Dosierungen</a:t>
            </a:r>
          </a:p>
          <a:p>
            <a:pPr lvl="1"/>
            <a:r>
              <a:rPr lang="de-DE" dirty="0" smtClean="0"/>
              <a:t>Selbstmedikation</a:t>
            </a:r>
          </a:p>
          <a:p>
            <a:r>
              <a:rPr lang="de-DE" dirty="0" smtClean="0"/>
              <a:t>Probleme können gelöst werden:</a:t>
            </a:r>
          </a:p>
          <a:p>
            <a:pPr lvl="1"/>
            <a:r>
              <a:rPr lang="de-DE" dirty="0" smtClean="0"/>
              <a:t>Nicht geeignete galenische Form</a:t>
            </a:r>
          </a:p>
          <a:p>
            <a:pPr lvl="1"/>
            <a:r>
              <a:rPr lang="de-DE" dirty="0" smtClean="0"/>
              <a:t>Nicht geeigneter Einnahmezeitpunkt</a:t>
            </a:r>
          </a:p>
          <a:p>
            <a:pPr lvl="1"/>
            <a:r>
              <a:rPr lang="de-DE" dirty="0" smtClean="0"/>
              <a:t>Interaktion mit Nahrungsmitteln</a:t>
            </a:r>
          </a:p>
          <a:p>
            <a:r>
              <a:rPr lang="de-DE" dirty="0" smtClean="0"/>
              <a:t>Verbesserte Compliance</a:t>
            </a:r>
          </a:p>
          <a:p>
            <a:r>
              <a:rPr lang="de-DE" dirty="0" smtClean="0"/>
              <a:t>Verbessertes Verständnis für Therapie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39515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Medikationsplan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de-DE" dirty="0" smtClean="0"/>
              <a:t>Apotheke erstellt Medikationsplan, welcher </a:t>
            </a:r>
            <a:r>
              <a:rPr lang="de-DE" dirty="0"/>
              <a:t>anschließend vom </a:t>
            </a:r>
            <a:r>
              <a:rPr lang="de-DE" dirty="0" smtClean="0"/>
              <a:t>Hausarzt </a:t>
            </a:r>
            <a:r>
              <a:rPr lang="de-DE" dirty="0"/>
              <a:t>kontrolliert </a:t>
            </a:r>
            <a:r>
              <a:rPr lang="de-DE" dirty="0" smtClean="0"/>
              <a:t>wird</a:t>
            </a:r>
          </a:p>
          <a:p>
            <a:pPr lvl="1"/>
            <a:r>
              <a:rPr lang="de-DE" dirty="0" smtClean="0"/>
              <a:t>Im Anschluss an PMC</a:t>
            </a:r>
          </a:p>
          <a:p>
            <a:pPr lvl="1"/>
            <a:r>
              <a:rPr lang="de-DE" dirty="0" smtClean="0"/>
              <a:t>Vorteile:</a:t>
            </a:r>
          </a:p>
          <a:p>
            <a:pPr lvl="2"/>
            <a:r>
              <a:rPr lang="de-DE" dirty="0" smtClean="0"/>
              <a:t>Apotheke und Hausarzt haben den Überblick bei mehreren verschreibenden Ärzten =&gt; erhöhte Therapiesicherheit</a:t>
            </a:r>
          </a:p>
          <a:p>
            <a:pPr lvl="2"/>
            <a:r>
              <a:rPr lang="de-DE" dirty="0" smtClean="0"/>
              <a:t>Apotheke weiß über Selbstmedikation des Patienten Bescheid</a:t>
            </a:r>
          </a:p>
          <a:p>
            <a:pPr lvl="2"/>
            <a:r>
              <a:rPr lang="de-DE" dirty="0" smtClean="0"/>
              <a:t>Genaue Kontrolle bei Neuverschreibungen</a:t>
            </a:r>
          </a:p>
          <a:p>
            <a:pPr lvl="2"/>
            <a:r>
              <a:rPr lang="de-DE" dirty="0" smtClean="0"/>
              <a:t>Rezepte in schriftlicher Form</a:t>
            </a:r>
          </a:p>
          <a:p>
            <a:pPr lvl="2"/>
            <a:r>
              <a:rPr lang="de-DE" dirty="0" smtClean="0"/>
              <a:t>Direkte Kontaktaufnahme mit Arzt bei Problemen</a:t>
            </a:r>
          </a:p>
          <a:p>
            <a:pPr lvl="2"/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05566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Besorgung von Rezepten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Rezepte werden von den Apotheken direkt beim Arzt besorgt</a:t>
            </a:r>
          </a:p>
          <a:p>
            <a:r>
              <a:rPr lang="de-DE" dirty="0" smtClean="0"/>
              <a:t>Kopie der Rezepte für SMZO</a:t>
            </a:r>
          </a:p>
          <a:p>
            <a:r>
              <a:rPr lang="de-DE" dirty="0" smtClean="0"/>
              <a:t>Änderungen im Therapieplan schriftlich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72008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Wochendosiersysteme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Wichtigkeit eines korrekten Medikamentenplan</a:t>
            </a:r>
            <a:r>
              <a:rPr lang="de-DE" dirty="0"/>
              <a:t>s</a:t>
            </a:r>
            <a:endParaRPr lang="de-DE" dirty="0" smtClean="0"/>
          </a:p>
          <a:p>
            <a:r>
              <a:rPr lang="de-DE" dirty="0" smtClean="0"/>
              <a:t>Wer richtet? Wer kontrolliert?</a:t>
            </a:r>
          </a:p>
          <a:p>
            <a:pPr lvl="1"/>
            <a:r>
              <a:rPr lang="de-DE" dirty="0" smtClean="0"/>
              <a:t>In der Apotheke immer 4-Augen-Prinzip</a:t>
            </a:r>
          </a:p>
          <a:p>
            <a:pPr lvl="1"/>
            <a:r>
              <a:rPr lang="de-DE" dirty="0" smtClean="0"/>
              <a:t>SMZO richtet z.T. zu Hause (keine Kontrolle möglich)</a:t>
            </a:r>
          </a:p>
          <a:p>
            <a:r>
              <a:rPr lang="de-DE" dirty="0" smtClean="0"/>
              <a:t>Galenische Formen, die nicht im Wochendosiersystem gerichtet werden können</a:t>
            </a:r>
          </a:p>
          <a:p>
            <a:r>
              <a:rPr lang="de-DE" dirty="0" smtClean="0"/>
              <a:t>Medikamente bei Bedarf</a:t>
            </a:r>
          </a:p>
        </p:txBody>
      </p:sp>
    </p:spTree>
    <p:extLst>
      <p:ext uri="{BB962C8B-B14F-4D97-AF65-F5344CB8AC3E}">
        <p14:creationId xmlns:p14="http://schemas.microsoft.com/office/powerpoint/2010/main" val="2670246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Nutzen einer verbesserten Zusammenarbeit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dirty="0" smtClean="0"/>
              <a:t>Für den Patienten:</a:t>
            </a:r>
          </a:p>
          <a:p>
            <a:pPr lvl="1"/>
            <a:r>
              <a:rPr lang="de-DE" dirty="0" smtClean="0"/>
              <a:t>Erhöhte Sicherheit</a:t>
            </a:r>
          </a:p>
          <a:p>
            <a:pPr lvl="1"/>
            <a:r>
              <a:rPr lang="de-DE" dirty="0" smtClean="0"/>
              <a:t>Verbesserte Lebensqualität</a:t>
            </a:r>
          </a:p>
          <a:p>
            <a:pPr lvl="1"/>
            <a:r>
              <a:rPr lang="de-DE" dirty="0" smtClean="0"/>
              <a:t>Bessere Betreuung</a:t>
            </a:r>
          </a:p>
          <a:p>
            <a:pPr lvl="1"/>
            <a:r>
              <a:rPr lang="de-DE" dirty="0" smtClean="0"/>
              <a:t>SMZ hat mehr Zeit für Patienten</a:t>
            </a:r>
          </a:p>
          <a:p>
            <a:r>
              <a:rPr lang="de-DE" dirty="0" smtClean="0"/>
              <a:t>Fürs SMZO:</a:t>
            </a:r>
          </a:p>
          <a:p>
            <a:pPr lvl="1"/>
            <a:r>
              <a:rPr lang="de-DE" dirty="0" smtClean="0"/>
              <a:t>Zeitersparnis</a:t>
            </a:r>
          </a:p>
          <a:p>
            <a:pPr lvl="1"/>
            <a:r>
              <a:rPr lang="de-DE" dirty="0" smtClean="0"/>
              <a:t>Verbesserte Qualität</a:t>
            </a:r>
          </a:p>
          <a:p>
            <a:r>
              <a:rPr lang="de-DE" dirty="0" smtClean="0"/>
              <a:t>Gezielte Fragen an den behandelnden Arzt bei nicht optimaler Therapie</a:t>
            </a:r>
          </a:p>
          <a:p>
            <a:r>
              <a:rPr lang="de-DE" dirty="0" smtClean="0"/>
              <a:t>Kosteneinsparungen fürs Gesundheitssystem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84195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Fragen?</a:t>
            </a:r>
            <a:endParaRPr lang="de-DE" dirty="0"/>
          </a:p>
        </p:txBody>
      </p:sp>
      <p:pic>
        <p:nvPicPr>
          <p:cNvPr id="4" name="Bild 3" descr="fragenlogo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0" y="1981200"/>
            <a:ext cx="1677051" cy="261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1201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ephyros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Zephyros.thmx</Template>
  <TotalTime>0</TotalTime>
  <Words>340</Words>
  <Application>Microsoft Office PowerPoint</Application>
  <PresentationFormat>Affichage à l'écran (4:3)</PresentationFormat>
  <Paragraphs>81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4" baseType="lpstr">
      <vt:lpstr>News Gothic MT</vt:lpstr>
      <vt:lpstr>Wingdings 2</vt:lpstr>
      <vt:lpstr>Zephyros</vt:lpstr>
      <vt:lpstr>Zusammenarbeit der Apotheken mit dem SMZO</vt:lpstr>
      <vt:lpstr>Ziele</vt:lpstr>
      <vt:lpstr>Verbesserte Kommunikation</vt:lpstr>
      <vt:lpstr>Bestellwesen</vt:lpstr>
      <vt:lpstr>Polymedikationscheck</vt:lpstr>
      <vt:lpstr>Vorteile PMC</vt:lpstr>
      <vt:lpstr>Medikationsplan</vt:lpstr>
      <vt:lpstr>Besorgung von Rezepten</vt:lpstr>
      <vt:lpstr>Wochendosiersysteme</vt:lpstr>
      <vt:lpstr>Nutzen einer verbesserten Zusammenarbeit</vt:lpstr>
      <vt:lpstr>Fragen?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Pilotprojekt SMZO</dc:title>
  <dc:creator>Klaus</dc:creator>
  <cp:lastModifiedBy>mdalocal</cp:lastModifiedBy>
  <cp:revision>30</cp:revision>
  <dcterms:created xsi:type="dcterms:W3CDTF">2016-05-22T13:38:19Z</dcterms:created>
  <dcterms:modified xsi:type="dcterms:W3CDTF">2016-08-29T12:40:59Z</dcterms:modified>
</cp:coreProperties>
</file>