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74" r:id="rId2"/>
    <p:sldId id="317" r:id="rId3"/>
    <p:sldId id="297" r:id="rId4"/>
    <p:sldId id="287" r:id="rId5"/>
    <p:sldId id="298" r:id="rId6"/>
    <p:sldId id="296" r:id="rId7"/>
    <p:sldId id="299" r:id="rId8"/>
    <p:sldId id="300" r:id="rId9"/>
    <p:sldId id="302" r:id="rId10"/>
    <p:sldId id="284" r:id="rId11"/>
    <p:sldId id="301" r:id="rId12"/>
    <p:sldId id="303" r:id="rId13"/>
    <p:sldId id="308" r:id="rId14"/>
    <p:sldId id="311" r:id="rId15"/>
    <p:sldId id="312" r:id="rId16"/>
    <p:sldId id="310" r:id="rId17"/>
    <p:sldId id="313" r:id="rId18"/>
    <p:sldId id="314" r:id="rId19"/>
    <p:sldId id="316" r:id="rId20"/>
    <p:sldId id="318" r:id="rId21"/>
    <p:sldId id="319" r:id="rId2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285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C83F1F-B51C-4D0A-9086-0611920168E3}" type="datetimeFigureOut">
              <a:rPr lang="fr-CH" smtClean="0"/>
              <a:t>02.09.2016</a:t>
            </a:fld>
            <a:endParaRPr lang="de-CH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BB3AF-9358-46E0-9BA7-1D6110D95A49}" type="slidenum">
              <a:rPr lang="fr-CH" smtClean="0"/>
              <a:t>‹N°›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265203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EDD66B-3844-48EE-B257-E163600D899A}" type="datetimeFigureOut">
              <a:rPr lang="fr-CH" smtClean="0"/>
              <a:t>02.09.2016</a:t>
            </a:fld>
            <a:endParaRPr lang="de-CH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D147F0-5973-4A13-9AE1-C1E92386E673}" type="slidenum">
              <a:rPr lang="fr-CH" smtClean="0"/>
              <a:t>‹N°›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426189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1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95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2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973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3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3264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4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163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5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323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6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781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7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3439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8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0766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9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518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10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5038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11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553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12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270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13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1554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14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1444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15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5014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16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143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17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6895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18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277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19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5367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20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1289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5165E6-DF41-49FB-9B69-C72E89A52459}" type="slidenum">
              <a:rPr lang="fr-FR" smtClean="0"/>
              <a:pPr eaLnBrk="1" hangingPunct="1"/>
              <a:t>21</a:t>
            </a:fld>
            <a:endParaRPr lang="fr-FR" dirty="0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H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266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DC30E-E7FD-4099-9BD2-A7A43DCFB18F}" type="datetimeFigureOut">
              <a:rPr lang="fr-CH" smtClean="0"/>
              <a:t>02.09.2016</a:t>
            </a:fld>
            <a:endParaRPr lang="fr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E8E86-F320-4CF6-A819-E4048D0ED6C6}" type="slidenum">
              <a:rPr lang="fr-CH" smtClean="0"/>
              <a:t>‹N°›</a:t>
            </a:fld>
            <a:endParaRPr lang="fr-C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DC30E-E7FD-4099-9BD2-A7A43DCFB18F}" type="datetimeFigureOut">
              <a:rPr lang="fr-CH" smtClean="0"/>
              <a:t>02.09.2016</a:t>
            </a:fld>
            <a:endParaRPr lang="fr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E8E86-F320-4CF6-A819-E4048D0ED6C6}" type="slidenum">
              <a:rPr lang="fr-CH" smtClean="0"/>
              <a:t>‹N°›</a:t>
            </a:fld>
            <a:endParaRPr lang="fr-CH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DC30E-E7FD-4099-9BD2-A7A43DCFB18F}" type="datetimeFigureOut">
              <a:rPr lang="fr-CH" smtClean="0"/>
              <a:t>02.09.2016</a:t>
            </a:fld>
            <a:endParaRPr lang="fr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E8E86-F320-4CF6-A819-E4048D0ED6C6}" type="slidenum">
              <a:rPr lang="fr-CH" smtClean="0"/>
              <a:t>‹N°›</a:t>
            </a:fld>
            <a:endParaRPr lang="fr-CH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DC30E-E7FD-4099-9BD2-A7A43DCFB18F}" type="datetimeFigureOut">
              <a:rPr lang="fr-CH" smtClean="0"/>
              <a:t>02.09.2016</a:t>
            </a:fld>
            <a:endParaRPr lang="fr-C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E8E86-F320-4CF6-A819-E4048D0ED6C6}" type="slidenum">
              <a:rPr lang="fr-CH" smtClean="0"/>
              <a:t>‹N°›</a:t>
            </a:fld>
            <a:endParaRPr lang="fr-CH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DC30E-E7FD-4099-9BD2-A7A43DCFB18F}" type="datetimeFigureOut">
              <a:rPr lang="fr-CH" smtClean="0"/>
              <a:t>02.09.2016</a:t>
            </a:fld>
            <a:endParaRPr lang="fr-CH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E8E86-F320-4CF6-A819-E4048D0ED6C6}" type="slidenum">
              <a:rPr lang="fr-CH" smtClean="0"/>
              <a:t>‹N°›</a:t>
            </a:fld>
            <a:endParaRPr lang="fr-CH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DC30E-E7FD-4099-9BD2-A7A43DCFB18F}" type="datetimeFigureOut">
              <a:rPr lang="fr-CH" smtClean="0"/>
              <a:t>02.09.2016</a:t>
            </a:fld>
            <a:endParaRPr lang="fr-C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E8E86-F320-4CF6-A819-E4048D0ED6C6}" type="slidenum">
              <a:rPr lang="fr-CH" smtClean="0"/>
              <a:t>‹N°›</a:t>
            </a:fld>
            <a:endParaRPr lang="fr-CH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DC30E-E7FD-4099-9BD2-A7A43DCFB18F}" type="datetimeFigureOut">
              <a:rPr lang="fr-CH" smtClean="0"/>
              <a:pPr/>
              <a:t>02.09.2016</a:t>
            </a:fld>
            <a:endParaRPr lang="fr-CH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E8E86-F320-4CF6-A819-E4048D0ED6C6}" type="slidenum">
              <a:rPr lang="fr-CH" smtClean="0"/>
              <a:t>‹N°›</a:t>
            </a:fld>
            <a:endParaRPr lang="fr-CH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DC30E-E7FD-4099-9BD2-A7A43DCFB18F}" type="datetimeFigureOut">
              <a:rPr lang="fr-CH" smtClean="0"/>
              <a:t>02.09.2016</a:t>
            </a:fld>
            <a:endParaRPr lang="fr-C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E8E86-F320-4CF6-A819-E4048D0ED6C6}" type="slidenum">
              <a:rPr lang="fr-CH" smtClean="0"/>
              <a:t>‹N°›</a:t>
            </a:fld>
            <a:endParaRPr lang="fr-CH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DC30E-E7FD-4099-9BD2-A7A43DCFB18F}" type="datetimeFigureOut">
              <a:rPr lang="fr-CH" smtClean="0"/>
              <a:t>02.09.2016</a:t>
            </a:fld>
            <a:endParaRPr lang="fr-C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E8E86-F320-4CF6-A819-E4048D0ED6C6}" type="slidenum">
              <a:rPr lang="fr-CH" smtClean="0"/>
              <a:t>‹N°›</a:t>
            </a:fld>
            <a:endParaRPr lang="fr-CH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DC30E-E7FD-4099-9BD2-A7A43DCFB18F}" type="datetimeFigureOut">
              <a:rPr lang="fr-CH" smtClean="0"/>
              <a:t>02.09.2016</a:t>
            </a:fld>
            <a:endParaRPr lang="fr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E8E86-F320-4CF6-A819-E4048D0ED6C6}" type="slidenum">
              <a:rPr lang="fr-CH" smtClean="0"/>
              <a:t>‹N°›</a:t>
            </a:fld>
            <a:endParaRPr lang="fr-CH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DC30E-E7FD-4099-9BD2-A7A43DCFB18F}" type="datetimeFigureOut">
              <a:rPr lang="fr-CH" smtClean="0"/>
              <a:t>02.09.2016</a:t>
            </a:fld>
            <a:endParaRPr lang="fr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E8E86-F320-4CF6-A819-E4048D0ED6C6}" type="slidenum">
              <a:rPr lang="fr-CH" smtClean="0"/>
              <a:t>‹N°›</a:t>
            </a:fld>
            <a:endParaRPr lang="fr-CH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r>
              <a:rPr lang="fr-CH" dirty="0" smtClean="0"/>
              <a:t>27.11.2013</a:t>
            </a:r>
            <a:endParaRPr lang="fr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fr-C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52BE8E86-F320-4CF6-A819-E4048D0ED6C6}" type="slidenum">
              <a:rPr lang="fr-CH" smtClean="0"/>
              <a:t>‹N°›</a:t>
            </a:fld>
            <a:endParaRPr lang="fr-CH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hyperlink" Target="http://www.google.ch/url?sa=i&amp;rct=j&amp;q=&amp;esrc=s&amp;source=images&amp;cd=&amp;cad=rja&amp;uact=8&amp;ved=0ahUKEwick9bip6zJAhVI7A4KHZPFCTAQjRwIBw&amp;url=http://www.slowtourism.ch/index.php?page%3DVS&amp;bvm=bv.108194040,d.ZWU&amp;psig=AFQjCNFvBXqwVme2smiu3r-rimKEQ9c0GA&amp;ust=1448566195056425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1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251520" y="1844824"/>
            <a:ext cx="864096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KICK-OFF INTERPROFESSIONALITÉ SANTÉ VALAIS</a:t>
            </a:r>
          </a:p>
          <a:p>
            <a:r>
              <a:rPr lang="de-CH" sz="3200" u="sng" dirty="0" smtClean="0"/>
              <a:t>INTERPROFESSIONALITÄT GESUNDHEIT WALLIS</a:t>
            </a:r>
            <a:endParaRPr lang="de-CH" sz="3200" dirty="0"/>
          </a:p>
          <a:p>
            <a:endParaRPr lang="de-CH" sz="3200" b="1" i="1" u="sng" dirty="0" smtClean="0"/>
          </a:p>
          <a:p>
            <a:pPr lvl="0"/>
            <a:r>
              <a:rPr lang="de-CH" sz="3200" b="1" i="1" dirty="0"/>
              <a:t>Projekt der Apotheker und </a:t>
            </a:r>
            <a:r>
              <a:rPr lang="de-CH" sz="3200" b="1" i="1" dirty="0" smtClean="0"/>
              <a:t>Ärzte für Alters- und Pflegeheime: </a:t>
            </a:r>
            <a:r>
              <a:rPr lang="de-CH" sz="3200" b="1" i="1" dirty="0"/>
              <a:t>medication review</a:t>
            </a:r>
          </a:p>
          <a:p>
            <a:endParaRPr lang="de-CH" b="1" i="1" u="sng" dirty="0"/>
          </a:p>
        </p:txBody>
      </p:sp>
      <p:sp>
        <p:nvSpPr>
          <p:cNvPr id="4" name="ZoneTexte 3"/>
          <p:cNvSpPr txBox="1"/>
          <p:nvPr/>
        </p:nvSpPr>
        <p:spPr>
          <a:xfrm>
            <a:off x="6899168" y="5419732"/>
            <a:ext cx="1827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2531683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2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251520" y="1844824"/>
            <a:ext cx="864096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/>
              <a:t>KICK-OFF INTERPROFESSIONALITÉ SANTÉ VALAIS</a:t>
            </a:r>
          </a:p>
          <a:p>
            <a:r>
              <a:rPr lang="de-CH" sz="3200" u="sng" dirty="0" smtClean="0"/>
              <a:t>INTERPROFESSIONALITÄT GESUNDHEIT WALLIS</a:t>
            </a:r>
            <a:endParaRPr lang="de-CH" sz="3200" dirty="0"/>
          </a:p>
          <a:p>
            <a:endParaRPr lang="de-CH" sz="3200" b="1" i="1" u="sng" dirty="0" smtClean="0"/>
          </a:p>
          <a:p>
            <a:pPr lvl="0"/>
            <a:r>
              <a:rPr lang="de-CH" sz="3200" b="1" i="1" dirty="0" smtClean="0"/>
              <a:t>Dr. Frédéric Schaller</a:t>
            </a:r>
          </a:p>
          <a:p>
            <a:pPr lvl="0"/>
            <a:r>
              <a:rPr lang="de-CH" sz="3200" b="1" i="1" dirty="0" smtClean="0"/>
              <a:t>Apotheker FPH</a:t>
            </a:r>
          </a:p>
          <a:p>
            <a:pPr lvl="0"/>
            <a:r>
              <a:rPr lang="de-CH" sz="3200" b="1" i="1" dirty="0" smtClean="0"/>
              <a:t>Präsident der Alters-/Pflegeheimkommission von pharmawallis</a:t>
            </a:r>
            <a:endParaRPr lang="de-CH" sz="3200" b="1" i="1" dirty="0"/>
          </a:p>
          <a:p>
            <a:endParaRPr lang="de-CH" b="1" i="1" u="sng" dirty="0"/>
          </a:p>
        </p:txBody>
      </p:sp>
      <p:sp>
        <p:nvSpPr>
          <p:cNvPr id="4" name="ZoneTexte 3"/>
          <p:cNvSpPr txBox="1"/>
          <p:nvPr/>
        </p:nvSpPr>
        <p:spPr>
          <a:xfrm>
            <a:off x="6899168" y="5419732"/>
            <a:ext cx="1827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0883006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3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727280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Rückblick (1):</a:t>
            </a:r>
          </a:p>
          <a:p>
            <a:endParaRPr lang="de-CH" sz="3200" dirty="0" smtClean="0"/>
          </a:p>
          <a:p>
            <a:r>
              <a:rPr lang="de-CH" sz="3200" dirty="0" smtClean="0"/>
              <a:t>Pilotprojekt in 12 Walliser Alters-/Pflegeheimen von 2005-2008: «Pharmazeutische Betreuung von Heimen»</a:t>
            </a:r>
          </a:p>
          <a:p>
            <a:endParaRPr lang="de-CH" sz="3200" dirty="0"/>
          </a:p>
          <a:p>
            <a:r>
              <a:rPr lang="de-CH" sz="3200" dirty="0" smtClean="0"/>
              <a:t>Durch 3 Partner ins Leben gerufen: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 smtClean="0"/>
              <a:t>avalems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/>
              <a:t>pharmawallis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 err="1" smtClean="0"/>
              <a:t>santésuisse</a:t>
            </a:r>
            <a:endParaRPr lang="de-CH" sz="3200" dirty="0" smtClean="0"/>
          </a:p>
          <a:p>
            <a:endParaRPr lang="de-CH" sz="3200" dirty="0"/>
          </a:p>
        </p:txBody>
      </p:sp>
      <p:sp>
        <p:nvSpPr>
          <p:cNvPr id="4" name="ZoneTexte 3"/>
          <p:cNvSpPr txBox="1"/>
          <p:nvPr/>
        </p:nvSpPr>
        <p:spPr>
          <a:xfrm>
            <a:off x="6899168" y="5419732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6347461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4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72728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Rückblick (2):</a:t>
            </a:r>
          </a:p>
          <a:p>
            <a:endParaRPr lang="de-CH" sz="3200" dirty="0" smtClean="0"/>
          </a:p>
          <a:p>
            <a:r>
              <a:rPr lang="de-CH" sz="3200" dirty="0" smtClean="0"/>
              <a:t>2009: Unterzeichnung einer Vereinbarung für 5 Jahre (2009-2013), gültig für sämtliche Heime im Kanton Wallis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899168" y="5419732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7217873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5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72728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Rückblick (3):</a:t>
            </a:r>
          </a:p>
          <a:p>
            <a:endParaRPr lang="de-CH" sz="3200" dirty="0" smtClean="0"/>
          </a:p>
          <a:p>
            <a:r>
              <a:rPr lang="de-CH" sz="3200" dirty="0" smtClean="0"/>
              <a:t>Unterzeichnung einer neuen Vereinbarung 2014-2016</a:t>
            </a:r>
            <a:endParaRPr lang="de-CH" sz="3200" dirty="0"/>
          </a:p>
        </p:txBody>
      </p:sp>
      <p:sp>
        <p:nvSpPr>
          <p:cNvPr id="4" name="ZoneTexte 3"/>
          <p:cNvSpPr txBox="1"/>
          <p:nvPr/>
        </p:nvSpPr>
        <p:spPr>
          <a:xfrm>
            <a:off x="6899168" y="5419732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9130098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6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Grundprinzip:</a:t>
            </a:r>
          </a:p>
          <a:p>
            <a:endParaRPr lang="de-CH" sz="3200" dirty="0" smtClean="0"/>
          </a:p>
          <a:p>
            <a:endParaRPr lang="de-CH" sz="3200" dirty="0" smtClean="0"/>
          </a:p>
        </p:txBody>
      </p:sp>
      <p:sp>
        <p:nvSpPr>
          <p:cNvPr id="5" name="Ellipse 4"/>
          <p:cNvSpPr/>
          <p:nvPr/>
        </p:nvSpPr>
        <p:spPr>
          <a:xfrm>
            <a:off x="3131840" y="3140968"/>
            <a:ext cx="2520280" cy="7200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2400" b="1" dirty="0" smtClean="0"/>
              <a:t>Pensionär</a:t>
            </a:r>
            <a:endParaRPr lang="de-CH" sz="2400" b="1" dirty="0"/>
          </a:p>
        </p:txBody>
      </p:sp>
      <p:sp>
        <p:nvSpPr>
          <p:cNvPr id="6" name="Rectangle 5"/>
          <p:cNvSpPr/>
          <p:nvPr/>
        </p:nvSpPr>
        <p:spPr>
          <a:xfrm>
            <a:off x="3275856" y="1916832"/>
            <a:ext cx="223224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mtClean="0"/>
              <a:t>Pflegeteams (Heim)</a:t>
            </a:r>
            <a:endParaRPr lang="de-CH" dirty="0"/>
          </a:p>
        </p:txBody>
      </p:sp>
      <p:sp>
        <p:nvSpPr>
          <p:cNvPr id="9" name="Rectangle 8"/>
          <p:cNvSpPr/>
          <p:nvPr/>
        </p:nvSpPr>
        <p:spPr>
          <a:xfrm>
            <a:off x="611560" y="4221088"/>
            <a:ext cx="187220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mtClean="0"/>
              <a:t>Behandelnder Arzt</a:t>
            </a:r>
          </a:p>
          <a:p>
            <a:pPr algn="ctr"/>
            <a:r>
              <a:rPr lang="de-CH" smtClean="0"/>
              <a:t>Spital</a:t>
            </a:r>
            <a:endParaRPr lang="de-CH" dirty="0"/>
          </a:p>
        </p:txBody>
      </p:sp>
      <p:cxnSp>
        <p:nvCxnSpPr>
          <p:cNvPr id="16" name="Connecteur droit avec flèche 15"/>
          <p:cNvCxnSpPr>
            <a:stCxn id="6" idx="1"/>
            <a:endCxn id="9" idx="0"/>
          </p:cNvCxnSpPr>
          <p:nvPr/>
        </p:nvCxnSpPr>
        <p:spPr>
          <a:xfrm flipH="1">
            <a:off x="1547664" y="2204864"/>
            <a:ext cx="1728192" cy="2016224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/>
          <p:cNvCxnSpPr>
            <a:endCxn id="5" idx="0"/>
          </p:cNvCxnSpPr>
          <p:nvPr/>
        </p:nvCxnSpPr>
        <p:spPr>
          <a:xfrm>
            <a:off x="4391980" y="2509878"/>
            <a:ext cx="0" cy="631090"/>
          </a:xfrm>
          <a:prstGeom prst="straightConnector1">
            <a:avLst/>
          </a:prstGeom>
          <a:ln w="57150">
            <a:solidFill>
              <a:srgbClr val="FFFF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/>
          <p:cNvCxnSpPr>
            <a:stCxn id="34" idx="0"/>
            <a:endCxn id="6" idx="3"/>
          </p:cNvCxnSpPr>
          <p:nvPr/>
        </p:nvCxnSpPr>
        <p:spPr>
          <a:xfrm flipH="1" flipV="1">
            <a:off x="5508104" y="2204864"/>
            <a:ext cx="1728192" cy="2016224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6300192" y="4221088"/>
            <a:ext cx="187220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dirty="0" smtClean="0"/>
              <a:t>Apotheken</a:t>
            </a:r>
            <a:endParaRPr lang="de-CH" dirty="0"/>
          </a:p>
        </p:txBody>
      </p:sp>
      <p:cxnSp>
        <p:nvCxnSpPr>
          <p:cNvPr id="44" name="Connecteur droit avec flèche 43"/>
          <p:cNvCxnSpPr>
            <a:stCxn id="5" idx="3"/>
            <a:endCxn id="9" idx="3"/>
          </p:cNvCxnSpPr>
          <p:nvPr/>
        </p:nvCxnSpPr>
        <p:spPr>
          <a:xfrm flipH="1">
            <a:off x="2483768" y="3755595"/>
            <a:ext cx="1017158" cy="753525"/>
          </a:xfrm>
          <a:prstGeom prst="straightConnector1">
            <a:avLst/>
          </a:prstGeom>
          <a:ln w="57150">
            <a:solidFill>
              <a:srgbClr val="FFFF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cteur droit avec flèche 45"/>
          <p:cNvCxnSpPr>
            <a:stCxn id="5" idx="5"/>
            <a:endCxn id="34" idx="1"/>
          </p:cNvCxnSpPr>
          <p:nvPr/>
        </p:nvCxnSpPr>
        <p:spPr>
          <a:xfrm>
            <a:off x="5283034" y="3755595"/>
            <a:ext cx="1017158" cy="753525"/>
          </a:xfrm>
          <a:prstGeom prst="straightConnector1">
            <a:avLst/>
          </a:prstGeom>
          <a:ln w="57150">
            <a:solidFill>
              <a:srgbClr val="FFFF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cteur droit avec flèche 48"/>
          <p:cNvCxnSpPr>
            <a:stCxn id="34" idx="1"/>
            <a:endCxn id="9" idx="3"/>
          </p:cNvCxnSpPr>
          <p:nvPr/>
        </p:nvCxnSpPr>
        <p:spPr>
          <a:xfrm flipH="1">
            <a:off x="2483768" y="4509120"/>
            <a:ext cx="3816424" cy="0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oneTexte 6"/>
          <p:cNvSpPr txBox="1"/>
          <p:nvPr/>
        </p:nvSpPr>
        <p:spPr>
          <a:xfrm>
            <a:off x="251520" y="5604398"/>
            <a:ext cx="12602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b="1" dirty="0" smtClean="0">
                <a:solidFill>
                  <a:srgbClr val="FFC000"/>
                </a:solidFill>
              </a:rPr>
              <a:t>Beratender</a:t>
            </a:r>
          </a:p>
          <a:p>
            <a:pPr algn="ctr"/>
            <a:r>
              <a:rPr lang="de-CH" b="1" dirty="0" smtClean="0">
                <a:solidFill>
                  <a:srgbClr val="FFC000"/>
                </a:solidFill>
              </a:rPr>
              <a:t>Apotheker</a:t>
            </a:r>
            <a:endParaRPr lang="de-CH" b="1" dirty="0">
              <a:solidFill>
                <a:srgbClr val="FFC000"/>
              </a:solidFill>
            </a:endParaRPr>
          </a:p>
        </p:txBody>
      </p:sp>
      <p:cxnSp>
        <p:nvCxnSpPr>
          <p:cNvPr id="10" name="Connecteur droit avec flèche 9"/>
          <p:cNvCxnSpPr>
            <a:stCxn id="7" idx="0"/>
            <a:endCxn id="9" idx="2"/>
          </p:cNvCxnSpPr>
          <p:nvPr/>
        </p:nvCxnSpPr>
        <p:spPr>
          <a:xfrm flipV="1">
            <a:off x="881661" y="4797152"/>
            <a:ext cx="666003" cy="807246"/>
          </a:xfrm>
          <a:prstGeom prst="straightConnector1">
            <a:avLst/>
          </a:prstGeom>
          <a:ln w="57150">
            <a:solidFill>
              <a:srgbClr val="FFC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ZoneTexte 22"/>
          <p:cNvSpPr txBox="1"/>
          <p:nvPr/>
        </p:nvSpPr>
        <p:spPr>
          <a:xfrm>
            <a:off x="7344167" y="5604398"/>
            <a:ext cx="12602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b="1" dirty="0" smtClean="0">
                <a:solidFill>
                  <a:srgbClr val="FFC000"/>
                </a:solidFill>
              </a:rPr>
              <a:t>Beratender</a:t>
            </a:r>
          </a:p>
          <a:p>
            <a:pPr algn="ctr"/>
            <a:r>
              <a:rPr lang="de-CH" b="1" dirty="0" smtClean="0">
                <a:solidFill>
                  <a:srgbClr val="FFC000"/>
                </a:solidFill>
              </a:rPr>
              <a:t>Apotheker</a:t>
            </a:r>
            <a:endParaRPr lang="de-CH" b="1" dirty="0">
              <a:solidFill>
                <a:srgbClr val="FFC000"/>
              </a:solidFill>
            </a:endParaRPr>
          </a:p>
        </p:txBody>
      </p:sp>
      <p:cxnSp>
        <p:nvCxnSpPr>
          <p:cNvPr id="24" name="Connecteur droit avec flèche 23"/>
          <p:cNvCxnSpPr>
            <a:stCxn id="23" idx="0"/>
            <a:endCxn id="34" idx="2"/>
          </p:cNvCxnSpPr>
          <p:nvPr/>
        </p:nvCxnSpPr>
        <p:spPr>
          <a:xfrm flipH="1" flipV="1">
            <a:off x="7236296" y="4797152"/>
            <a:ext cx="738012" cy="807246"/>
          </a:xfrm>
          <a:prstGeom prst="straightConnector1">
            <a:avLst/>
          </a:prstGeom>
          <a:ln w="57150">
            <a:solidFill>
              <a:srgbClr val="FFC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ZoneTexte 25"/>
          <p:cNvSpPr txBox="1"/>
          <p:nvPr/>
        </p:nvSpPr>
        <p:spPr>
          <a:xfrm>
            <a:off x="3761839" y="622429"/>
            <a:ext cx="12602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b="1" dirty="0" smtClean="0">
                <a:solidFill>
                  <a:srgbClr val="FFC000"/>
                </a:solidFill>
              </a:rPr>
              <a:t>Beratender</a:t>
            </a:r>
          </a:p>
          <a:p>
            <a:pPr algn="ctr"/>
            <a:r>
              <a:rPr lang="de-CH" b="1" dirty="0" smtClean="0">
                <a:solidFill>
                  <a:srgbClr val="FFC000"/>
                </a:solidFill>
              </a:rPr>
              <a:t>Apotheker</a:t>
            </a:r>
            <a:endParaRPr lang="de-CH" b="1" dirty="0">
              <a:solidFill>
                <a:srgbClr val="FFC000"/>
              </a:solidFill>
            </a:endParaRPr>
          </a:p>
        </p:txBody>
      </p:sp>
      <p:cxnSp>
        <p:nvCxnSpPr>
          <p:cNvPr id="27" name="Connecteur droit avec flèche 26"/>
          <p:cNvCxnSpPr>
            <a:stCxn id="6" idx="0"/>
            <a:endCxn id="26" idx="2"/>
          </p:cNvCxnSpPr>
          <p:nvPr/>
        </p:nvCxnSpPr>
        <p:spPr>
          <a:xfrm flipV="1">
            <a:off x="4391980" y="1268760"/>
            <a:ext cx="0" cy="648072"/>
          </a:xfrm>
          <a:prstGeom prst="straightConnector1">
            <a:avLst/>
          </a:prstGeom>
          <a:ln w="57150">
            <a:solidFill>
              <a:srgbClr val="FFC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97429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7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727280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Ursprüngliche Ziele:</a:t>
            </a:r>
          </a:p>
          <a:p>
            <a:endParaRPr lang="de-CH" sz="3200" dirty="0" smtClean="0"/>
          </a:p>
          <a:p>
            <a:r>
              <a:rPr lang="de-CH" sz="3200" dirty="0" smtClean="0"/>
              <a:t>Evaluation des Arzneimittelkonsums in Walliser Heimen</a:t>
            </a:r>
          </a:p>
          <a:p>
            <a:endParaRPr lang="de-CH" sz="3200" dirty="0"/>
          </a:p>
          <a:p>
            <a:r>
              <a:rPr lang="de-CH" sz="3200" dirty="0" smtClean="0"/>
              <a:t>Anreiz zu Kosteneinsparungen bei gleichbleibender oder besserer Qualität und Sicherheit</a:t>
            </a:r>
          </a:p>
          <a:p>
            <a:endParaRPr lang="de-CH" sz="3200" dirty="0"/>
          </a:p>
          <a:p>
            <a:endParaRPr lang="de-CH" sz="3200" dirty="0" smtClean="0"/>
          </a:p>
        </p:txBody>
      </p:sp>
    </p:spTree>
    <p:extLst>
      <p:ext uri="{BB962C8B-B14F-4D97-AF65-F5344CB8AC3E}">
        <p14:creationId xmlns:p14="http://schemas.microsoft.com/office/powerpoint/2010/main" val="24258579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8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727280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Anerkennung durch Helsana:</a:t>
            </a:r>
          </a:p>
          <a:p>
            <a:endParaRPr lang="de-CH" sz="3200" dirty="0" smtClean="0"/>
          </a:p>
          <a:p>
            <a:r>
              <a:rPr lang="de-CH" sz="3200" dirty="0" smtClean="0"/>
              <a:t>Modell verdient Ausweitung auf weitere Kantone...</a:t>
            </a:r>
          </a:p>
          <a:p>
            <a:endParaRPr lang="de-CH" sz="3200" dirty="0"/>
          </a:p>
          <a:p>
            <a:r>
              <a:rPr lang="de-CH" i="1" dirty="0" smtClean="0"/>
              <a:t>Broschüre Standpunkt, Helsana, Sept. 2015</a:t>
            </a:r>
            <a:endParaRPr lang="de-CH" i="1" dirty="0"/>
          </a:p>
        </p:txBody>
      </p:sp>
      <p:sp>
        <p:nvSpPr>
          <p:cNvPr id="4" name="ZoneTexte 3"/>
          <p:cNvSpPr txBox="1"/>
          <p:nvPr/>
        </p:nvSpPr>
        <p:spPr>
          <a:xfrm>
            <a:off x="6899168" y="5419732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0808331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9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72728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/>
              <a:t>Aktuelle Vereinbarung 2014-2016:</a:t>
            </a:r>
          </a:p>
          <a:p>
            <a:endParaRPr lang="de-CH" sz="3200" dirty="0"/>
          </a:p>
          <a:p>
            <a:r>
              <a:rPr lang="de-CH" sz="3200" dirty="0" smtClean="0"/>
              <a:t>Partner beschliessen Neuausrichtung: </a:t>
            </a:r>
          </a:p>
          <a:p>
            <a:endParaRPr lang="de-CH" sz="3200" dirty="0"/>
          </a:p>
          <a:p>
            <a:r>
              <a:rPr lang="de-CH" sz="3200" dirty="0" smtClean="0"/>
              <a:t>Qualität/Sicherheit und nicht mehr Wirtschaftlichkeit</a:t>
            </a:r>
            <a:endParaRPr lang="de-CH" sz="3200" dirty="0"/>
          </a:p>
        </p:txBody>
      </p:sp>
      <p:sp>
        <p:nvSpPr>
          <p:cNvPr id="4" name="ZoneTexte 3"/>
          <p:cNvSpPr txBox="1"/>
          <p:nvPr/>
        </p:nvSpPr>
        <p:spPr>
          <a:xfrm>
            <a:off x="6899168" y="5419732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7477120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10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727280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Aktuelle Vereinbarung 2014-2016:</a:t>
            </a:r>
          </a:p>
          <a:p>
            <a:endParaRPr lang="de-CH" sz="3200" dirty="0" smtClean="0"/>
          </a:p>
          <a:p>
            <a:r>
              <a:rPr lang="de-CH" sz="3200" dirty="0"/>
              <a:t>Pilotprojekt 2015 in 5 Alters-/Pflegeheimen: Evaluation der Medikamentensicherheit (Kreislauf von der Bestellung bis zur Verabreichung)</a:t>
            </a:r>
          </a:p>
          <a:p>
            <a:endParaRPr lang="de-CH" sz="3200" dirty="0"/>
          </a:p>
          <a:p>
            <a:r>
              <a:rPr lang="de-CH" sz="3200" dirty="0" smtClean="0">
                <a:solidFill>
                  <a:srgbClr val="FFFF00"/>
                </a:solidFill>
              </a:rPr>
              <a:t>Pilotprojekt 2016 in 3 Alters-/Pflegeheimen: «medication review»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899168" y="5419732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3603089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88144" y="1844824"/>
            <a:ext cx="8848351" cy="489654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dirty="0">
              <a:solidFill>
                <a:schemeClr val="bg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611560" y="1052736"/>
            <a:ext cx="7272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Pilotprojekt 2016: «medication review»</a:t>
            </a:r>
          </a:p>
          <a:p>
            <a:endParaRPr lang="de-CH" sz="3200" u="sng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6" name="Espace réservé du numéro de diapositive 1"/>
          <p:cNvSpPr>
            <a:spLocks noGrp="1"/>
          </p:cNvSpPr>
          <p:nvPr>
            <p:ph type="sldNum" sz="quarter" idx="12"/>
          </p:nvPr>
        </p:nvSpPr>
        <p:spPr>
          <a:xfrm>
            <a:off x="6561833" y="6428358"/>
            <a:ext cx="2133600" cy="365125"/>
          </a:xfrm>
        </p:spPr>
        <p:txBody>
          <a:bodyPr/>
          <a:lstStyle/>
          <a:p>
            <a:fld id="{52BE8E86-F320-4CF6-A819-E4048D0ED6C6}" type="slidenum">
              <a:rPr lang="fr-CH" smtClean="0">
                <a:solidFill>
                  <a:schemeClr val="bg1"/>
                </a:solidFill>
              </a:rPr>
              <a:t>11</a:t>
            </a:fld>
            <a:endParaRPr lang="de-CH" dirty="0">
              <a:solidFill>
                <a:schemeClr val="bg1"/>
              </a:solidFill>
            </a:endParaRPr>
          </a:p>
        </p:txBody>
      </p:sp>
      <p:pic>
        <p:nvPicPr>
          <p:cNvPr id="7" name="Picture 2" descr="http://www.slowtourism.ch/images/cantons/Wallis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281" y="2276871"/>
            <a:ext cx="6408712" cy="427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necteur droit 9"/>
          <p:cNvCxnSpPr>
            <a:stCxn id="11" idx="4"/>
          </p:cNvCxnSpPr>
          <p:nvPr/>
        </p:nvCxnSpPr>
        <p:spPr>
          <a:xfrm>
            <a:off x="6005130" y="4136419"/>
            <a:ext cx="407870" cy="170011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llipse 10"/>
          <p:cNvSpPr/>
          <p:nvPr/>
        </p:nvSpPr>
        <p:spPr>
          <a:xfrm>
            <a:off x="5948785" y="4021206"/>
            <a:ext cx="112689" cy="11521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dirty="0">
              <a:solidFill>
                <a:schemeClr val="bg1"/>
              </a:solidFill>
            </a:endParaRPr>
          </a:p>
        </p:txBody>
      </p:sp>
      <p:sp>
        <p:nvSpPr>
          <p:cNvPr id="13" name="Ellipse 12"/>
          <p:cNvSpPr/>
          <p:nvPr/>
        </p:nvSpPr>
        <p:spPr>
          <a:xfrm>
            <a:off x="2982172" y="5321333"/>
            <a:ext cx="112689" cy="11521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dirty="0">
              <a:solidFill>
                <a:schemeClr val="bg1"/>
              </a:solidFill>
            </a:endParaRPr>
          </a:p>
        </p:txBody>
      </p:sp>
      <p:cxnSp>
        <p:nvCxnSpPr>
          <p:cNvPr id="17" name="Connecteur droit 16"/>
          <p:cNvCxnSpPr/>
          <p:nvPr/>
        </p:nvCxnSpPr>
        <p:spPr>
          <a:xfrm flipV="1">
            <a:off x="2058135" y="5373216"/>
            <a:ext cx="1010330" cy="31358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6380833" y="5733256"/>
            <a:ext cx="2247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b="1" dirty="0" smtClean="0">
                <a:solidFill>
                  <a:schemeClr val="bg1"/>
                </a:solidFill>
              </a:rPr>
              <a:t>Alters- und Pflegeheim</a:t>
            </a:r>
            <a:br>
              <a:rPr lang="de-CH" b="1" dirty="0" smtClean="0">
                <a:solidFill>
                  <a:schemeClr val="bg1"/>
                </a:solidFill>
              </a:rPr>
            </a:br>
            <a:r>
              <a:rPr lang="de-CH" b="1" dirty="0" smtClean="0">
                <a:solidFill>
                  <a:schemeClr val="bg1"/>
                </a:solidFill>
              </a:rPr>
              <a:t>Englischgruss, </a:t>
            </a:r>
            <a:r>
              <a:rPr lang="de-CH" b="1" dirty="0" err="1" smtClean="0">
                <a:solidFill>
                  <a:schemeClr val="bg1"/>
                </a:solidFill>
              </a:rPr>
              <a:t>Glis</a:t>
            </a:r>
            <a:r>
              <a:rPr lang="de-CH" b="1" dirty="0" smtClean="0">
                <a:solidFill>
                  <a:schemeClr val="bg1"/>
                </a:solidFill>
              </a:rPr>
              <a:t> </a:t>
            </a:r>
          </a:p>
          <a:p>
            <a:r>
              <a:rPr lang="de-CH" i="1" dirty="0" smtClean="0">
                <a:solidFill>
                  <a:schemeClr val="bg1"/>
                </a:solidFill>
              </a:rPr>
              <a:t>R. Julen</a:t>
            </a:r>
            <a:endParaRPr lang="de-CH" i="1" dirty="0">
              <a:solidFill>
                <a:schemeClr val="bg1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188145" y="5530006"/>
            <a:ext cx="18469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b="1" dirty="0" smtClean="0">
                <a:solidFill>
                  <a:schemeClr val="bg1"/>
                </a:solidFill>
              </a:rPr>
              <a:t>Alters- und Pflegeheim Providence,</a:t>
            </a:r>
          </a:p>
          <a:p>
            <a:r>
              <a:rPr lang="de-CH" b="1" dirty="0" smtClean="0">
                <a:solidFill>
                  <a:schemeClr val="bg1"/>
                </a:solidFill>
              </a:rPr>
              <a:t>Le Châble </a:t>
            </a:r>
          </a:p>
          <a:p>
            <a:r>
              <a:rPr lang="de-CH" i="1" dirty="0" smtClean="0">
                <a:solidFill>
                  <a:schemeClr val="bg1"/>
                </a:solidFill>
              </a:rPr>
              <a:t>M.-J. Gard Meichtry</a:t>
            </a:r>
            <a:endParaRPr lang="de-CH" i="1" dirty="0">
              <a:solidFill>
                <a:schemeClr val="bg1"/>
              </a:solidFill>
            </a:endParaRPr>
          </a:p>
        </p:txBody>
      </p:sp>
      <p:sp>
        <p:nvSpPr>
          <p:cNvPr id="23" name="Ellipse 22"/>
          <p:cNvSpPr/>
          <p:nvPr/>
        </p:nvSpPr>
        <p:spPr>
          <a:xfrm>
            <a:off x="4179912" y="4249891"/>
            <a:ext cx="112689" cy="11521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dirty="0">
              <a:solidFill>
                <a:schemeClr val="bg1"/>
              </a:solidFill>
            </a:endParaRPr>
          </a:p>
        </p:txBody>
      </p:sp>
      <p:cxnSp>
        <p:nvCxnSpPr>
          <p:cNvPr id="24" name="Connecteur droit 23"/>
          <p:cNvCxnSpPr/>
          <p:nvPr/>
        </p:nvCxnSpPr>
        <p:spPr>
          <a:xfrm flipV="1">
            <a:off x="4228267" y="3068960"/>
            <a:ext cx="64334" cy="122413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ZoneTexte 24"/>
          <p:cNvSpPr txBox="1"/>
          <p:nvPr/>
        </p:nvSpPr>
        <p:spPr>
          <a:xfrm>
            <a:off x="3171140" y="2247322"/>
            <a:ext cx="21678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b="1" dirty="0" smtClean="0">
                <a:solidFill>
                  <a:schemeClr val="bg1"/>
                </a:solidFill>
              </a:rPr>
              <a:t>Alters- und Pflegeheim Beaulieu, Siders </a:t>
            </a:r>
          </a:p>
          <a:p>
            <a:r>
              <a:rPr lang="de-CH" i="1" dirty="0" smtClean="0">
                <a:solidFill>
                  <a:schemeClr val="bg1"/>
                </a:solidFill>
              </a:rPr>
              <a:t>J. Delalay, A-V. Putallaz</a:t>
            </a:r>
            <a:endParaRPr lang="de-CH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8347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12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79208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Pilotprojekt 2016: «medication review»</a:t>
            </a:r>
          </a:p>
          <a:p>
            <a:endParaRPr lang="de-CH" sz="3200" u="sng" dirty="0"/>
          </a:p>
          <a:p>
            <a:r>
              <a:rPr lang="de-CH" sz="3200" dirty="0" smtClean="0"/>
              <a:t>Erste Aktionen Anfang 2016</a:t>
            </a:r>
          </a:p>
          <a:p>
            <a:endParaRPr lang="de-CH" sz="3200" dirty="0"/>
          </a:p>
          <a:p>
            <a:r>
              <a:rPr lang="de-CH" sz="3200" dirty="0" smtClean="0">
                <a:latin typeface="Arial Narrow" panose="020B0606020202030204" pitchFamily="34" charset="0"/>
              </a:rPr>
              <a:t>→ Ergebnisse werden im Frühling 2017 erwartet.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899168" y="5419732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8742728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13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792088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Pilotprojekt 2016: «medication review»</a:t>
            </a:r>
          </a:p>
          <a:p>
            <a:endParaRPr lang="de-CH" sz="3200" u="sng" dirty="0"/>
          </a:p>
          <a:p>
            <a:pPr marL="514350" indent="-514350">
              <a:buFontTx/>
              <a:buAutoNum type="arabicParenR"/>
            </a:pPr>
            <a:r>
              <a:rPr lang="de-CH" sz="3200" dirty="0"/>
              <a:t>Pilotprojekt in 3 Alters-/Pflegeheimen gestartet: dank der guten Beziehung </a:t>
            </a:r>
            <a:r>
              <a:rPr lang="de-CH" sz="3200" dirty="0" smtClean="0"/>
              <a:t>zwischen </a:t>
            </a:r>
            <a:r>
              <a:rPr lang="de-CH" sz="3200" dirty="0"/>
              <a:t>den Ärzten und den beratenden Apothekern der Heime </a:t>
            </a:r>
          </a:p>
          <a:p>
            <a:pPr lvl="1"/>
            <a:r>
              <a:rPr lang="de-CH" sz="2800" i="1" dirty="0" smtClean="0">
                <a:solidFill>
                  <a:srgbClr val="FFFF00"/>
                </a:solidFill>
              </a:rPr>
              <a:t>Medication review wurde in der Vergangenheit bereits gemacht, jedoch nicht in einem «offiziellen» Rahmen, Übernahme der Dossiers durch einen neuen Arzt, Bewusstwerden von Arzneimittelinteraktionen bei Polymedikation, Erfahrung der Qualitätszirkel</a:t>
            </a:r>
          </a:p>
          <a:p>
            <a:endParaRPr lang="de-CH" sz="3200" dirty="0">
              <a:latin typeface="Arial Narrow" panose="020B0606020202030204" pitchFamily="34" charset="0"/>
            </a:endParaRPr>
          </a:p>
          <a:p>
            <a:endParaRPr lang="de-CH" sz="3200" dirty="0" smtClean="0">
              <a:latin typeface="Arial Narrow" panose="020B0606020202030204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899168" y="6084004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3160788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14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61039" y="1052736"/>
            <a:ext cx="8441349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Pilotprojekt 2016: «medication review»</a:t>
            </a:r>
          </a:p>
          <a:p>
            <a:endParaRPr lang="de-CH" sz="3200" u="sng" dirty="0"/>
          </a:p>
          <a:p>
            <a:pPr marL="514350" indent="-514350">
              <a:buFont typeface="+mj-lt"/>
              <a:buAutoNum type="arabicParenR" startAt="2"/>
            </a:pPr>
            <a:r>
              <a:rPr lang="de-CH" sz="3200" dirty="0"/>
              <a:t>Pilotprojekt in 3 Alters-/Pflegeheimen gestartet: dank der guten Beziehung zwischen den Pflegeteams und </a:t>
            </a:r>
            <a:r>
              <a:rPr lang="de-CH" sz="3200" dirty="0" smtClean="0"/>
              <a:t>beratenden </a:t>
            </a:r>
            <a:r>
              <a:rPr lang="de-CH" sz="3200" dirty="0"/>
              <a:t>Apothekern der Heime</a:t>
            </a:r>
          </a:p>
          <a:p>
            <a:pPr lvl="1"/>
            <a:r>
              <a:rPr lang="de-CH" sz="2800" i="1" dirty="0" smtClean="0">
                <a:solidFill>
                  <a:srgbClr val="FFFF00"/>
                </a:solidFill>
              </a:rPr>
              <a:t>Vorteile der pharmazeutischen Betreuung seit 2009 sichtbar, Apotheker wird als Partner und nicht bloss als Lieferant wahrgenommen (Beantwortung von Fragen, gemeinsame Lösungssuche, Weitergabe von Wissen an Kolloquien usw.) </a:t>
            </a:r>
            <a:endParaRPr lang="de-CH" sz="3200" dirty="0">
              <a:latin typeface="Arial Narrow" panose="020B0606020202030204" pitchFamily="34" charset="0"/>
            </a:endParaRPr>
          </a:p>
          <a:p>
            <a:endParaRPr lang="de-CH" sz="3200" dirty="0" smtClean="0">
              <a:latin typeface="Arial Narrow" panose="020B0606020202030204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899168" y="6084004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5731856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15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864846"/>
            <a:ext cx="8441348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Pilotprojekt 2016: «medication review»</a:t>
            </a:r>
          </a:p>
          <a:p>
            <a:endParaRPr lang="de-CH" sz="3200" u="sng" dirty="0" smtClean="0"/>
          </a:p>
          <a:p>
            <a:r>
              <a:rPr lang="de-CH" sz="3200" u="sng" dirty="0" smtClean="0"/>
              <a:t>Ältere Patienten:</a:t>
            </a:r>
          </a:p>
          <a:p>
            <a:endParaRPr lang="de-CH" sz="1600" u="sng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 smtClean="0">
                <a:latin typeface="Arial Narrow" panose="020B0606020202030204" pitchFamily="34" charset="0"/>
              </a:rPr>
              <a:t>10-30% der Hospitalisationen wegen iatrogener Ursache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 smtClean="0">
                <a:latin typeface="Arial Narrow" panose="020B0606020202030204" pitchFamily="34" charset="0"/>
              </a:rPr>
              <a:t>Zwei Drittel davon wären vermeidbar, weil Komplikationen vorhersehbar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>
                <a:latin typeface="Arial Narrow" panose="020B0606020202030204" pitchFamily="34" charset="0"/>
              </a:rPr>
              <a:t>Risiko bei älteren Personen 2x </a:t>
            </a:r>
            <a:r>
              <a:rPr lang="de-CH" sz="3200" dirty="0" smtClean="0">
                <a:latin typeface="Arial Narrow" panose="020B0606020202030204" pitchFamily="34" charset="0"/>
              </a:rPr>
              <a:t>höher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de-CH" sz="1400" dirty="0">
              <a:latin typeface="Arial Narrow" panose="020B0606020202030204" pitchFamily="34" charset="0"/>
            </a:endParaRPr>
          </a:p>
          <a:p>
            <a:pPr lvl="1"/>
            <a:r>
              <a:rPr lang="de-CH" i="1" dirty="0" smtClean="0">
                <a:latin typeface="Arial Narrow" panose="020B0606020202030204" pitchFamily="34" charset="0"/>
              </a:rPr>
              <a:t>Oertle M, Mouton WG. Prescribing practice in a Swiss primary and secondary</a:t>
            </a:r>
          </a:p>
          <a:p>
            <a:pPr lvl="1"/>
            <a:r>
              <a:rPr lang="de-CH" i="1" dirty="0">
                <a:latin typeface="Arial Narrow" panose="020B0606020202030204" pitchFamily="34" charset="0"/>
              </a:rPr>
              <a:t>acute care hospital. Swiss Med Wkly. 2006 Dez 2;136(47-48):769-75.</a:t>
            </a:r>
            <a:endParaRPr lang="de-CH" i="1" dirty="0" smtClean="0">
              <a:latin typeface="Arial Narrow" panose="020B0606020202030204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899168" y="6084004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7550464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16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467544" y="1052736"/>
            <a:ext cx="85853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Pilotprojekt 2016: «medication review»</a:t>
            </a:r>
          </a:p>
          <a:p>
            <a:endParaRPr lang="de-CH" sz="3200" u="sng" dirty="0" smtClean="0"/>
          </a:p>
          <a:p>
            <a:r>
              <a:rPr lang="de-CH" sz="3200" u="sng" dirty="0" smtClean="0">
                <a:latin typeface="Arial Narrow" panose="020B0606020202030204" pitchFamily="34" charset="0"/>
              </a:rPr>
              <a:t>Zu berücksichtigende Faktoren:</a:t>
            </a:r>
          </a:p>
          <a:p>
            <a:endParaRPr lang="de-CH" sz="3200" dirty="0">
              <a:latin typeface="Arial Narrow" panose="020B0606020202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 smtClean="0">
                <a:latin typeface="Arial Narrow" panose="020B0606020202030204" pitchFamily="34" charset="0"/>
              </a:rPr>
              <a:t>Polymedikation und Polypathologie</a:t>
            </a:r>
            <a:br>
              <a:rPr lang="de-CH" sz="3200" dirty="0" smtClean="0">
                <a:latin typeface="Arial Narrow" panose="020B0606020202030204" pitchFamily="34" charset="0"/>
              </a:rPr>
            </a:br>
            <a:r>
              <a:rPr lang="de-CH" sz="3200" dirty="0" smtClean="0">
                <a:latin typeface="Arial Narrow" panose="020B0606020202030204" pitchFamily="34" charset="0"/>
              </a:rPr>
              <a:t>(</a:t>
            </a:r>
            <a:r>
              <a:rPr lang="de-CH" sz="3200" i="1" dirty="0">
                <a:latin typeface="Arial Narrow" panose="020B0606020202030204" pitchFamily="34" charset="0"/>
              </a:rPr>
              <a:t>Zugang zum medizinischen Dossier des Pensionärs</a:t>
            </a:r>
            <a:r>
              <a:rPr lang="de-CH" sz="3200" dirty="0" smtClean="0">
                <a:latin typeface="Arial Narrow" panose="020B0606020202030204" pitchFamily="34" charset="0"/>
              </a:rPr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 smtClean="0">
                <a:latin typeface="Arial Narrow" panose="020B0606020202030204" pitchFamily="34" charset="0"/>
              </a:rPr>
              <a:t>Unterschwellige chronische Krankheiten</a:t>
            </a:r>
            <a:endParaRPr lang="de-CH" sz="3200" dirty="0">
              <a:latin typeface="Arial Narrow" panose="020B0606020202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 smtClean="0">
                <a:latin typeface="Arial Narrow" panose="020B0606020202030204" pitchFamily="34" charset="0"/>
              </a:rPr>
              <a:t>Koordination zwischen verschreibenden Personen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 smtClean="0">
                <a:latin typeface="Arial Narrow" panose="020B0606020202030204" pitchFamily="34" charset="0"/>
              </a:rPr>
              <a:t>Änderungen in der Pharmakologie</a:t>
            </a:r>
          </a:p>
          <a:p>
            <a:pPr lvl="1"/>
            <a:endParaRPr lang="de-CH" sz="3200" dirty="0">
              <a:latin typeface="Arial Narrow" panose="020B0606020202030204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899168" y="6084004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4243675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17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844134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Pilotprojekt 2016: «medication review»</a:t>
            </a:r>
          </a:p>
          <a:p>
            <a:endParaRPr lang="de-CH" sz="3200" u="sng" dirty="0" smtClean="0"/>
          </a:p>
          <a:p>
            <a:r>
              <a:rPr lang="de-CH" sz="3200" u="sng" dirty="0" smtClean="0"/>
              <a:t>Weiterführende Aspekte: </a:t>
            </a:r>
          </a:p>
          <a:p>
            <a:r>
              <a:rPr lang="de-CH" dirty="0" smtClean="0"/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/>
              <a:t>Mangelnde Wirkung der Behandlung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/>
              <a:t>Probleme i. Zusammenhang mit Darreichungsform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 smtClean="0"/>
              <a:t>Unerwünschte </a:t>
            </a:r>
            <a:r>
              <a:rPr lang="de-CH" sz="3200" dirty="0"/>
              <a:t>Wirkungen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/>
              <a:t>Interaktionen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/>
              <a:t>Kosten bestimmter Behandlungen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899168" y="6084004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1705735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18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844134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Pilotprojekt 2016: «medication review»</a:t>
            </a:r>
          </a:p>
          <a:p>
            <a:endParaRPr lang="de-CH" sz="3200" u="sng" dirty="0" smtClean="0"/>
          </a:p>
          <a:p>
            <a:r>
              <a:rPr lang="de-CH" sz="3200" u="sng" dirty="0"/>
              <a:t>Stossrichtungen:</a:t>
            </a:r>
          </a:p>
          <a:p>
            <a:endParaRPr lang="de-CH" sz="3200" u="sng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/>
              <a:t>Möglichkeiten des behandelnden Arztes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/>
              <a:t>Möglichkeiten der Pflegeteams der Heime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 smtClean="0"/>
              <a:t>Möglichkeiten der Pensionäre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 smtClean="0"/>
              <a:t>Möglichkeiten der Angehörigen der Pensionäre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de-CH" sz="3200" dirty="0" smtClean="0"/>
          </a:p>
        </p:txBody>
      </p:sp>
      <p:sp>
        <p:nvSpPr>
          <p:cNvPr id="4" name="ZoneTexte 3"/>
          <p:cNvSpPr txBox="1"/>
          <p:nvPr/>
        </p:nvSpPr>
        <p:spPr>
          <a:xfrm>
            <a:off x="6899168" y="6084004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8962702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19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72295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Pilotprojekt 2016: «medication review»</a:t>
            </a:r>
          </a:p>
          <a:p>
            <a:endParaRPr lang="de-CH" sz="3200" u="sng" dirty="0" smtClean="0"/>
          </a:p>
          <a:p>
            <a:r>
              <a:rPr lang="de-CH" sz="3200" u="sng" dirty="0" smtClean="0"/>
              <a:t>Fazit:</a:t>
            </a:r>
          </a:p>
          <a:p>
            <a:endParaRPr lang="de-CH" sz="3200" u="sng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 smtClean="0"/>
              <a:t>Pilotprojekt liefert Informationen im Rahmen einer spitalexternen </a:t>
            </a:r>
            <a:r>
              <a:rPr lang="de-CH" sz="3200" i="1" dirty="0" smtClean="0"/>
              <a:t>medication review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3200" dirty="0" smtClean="0"/>
              <a:t>Einbezug der verschiedenen Gesundheitsfachleute rund um den Heimbewohner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899168" y="6084004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5390974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20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72295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Pilotprojekt 2016: «medication review»</a:t>
            </a:r>
          </a:p>
          <a:p>
            <a:endParaRPr lang="de-CH" sz="3200" u="sng" dirty="0" smtClean="0"/>
          </a:p>
          <a:p>
            <a:r>
              <a:rPr lang="de-CH" sz="3200" u="sng" dirty="0" smtClean="0"/>
              <a:t>Fazit:</a:t>
            </a:r>
          </a:p>
          <a:p>
            <a:endParaRPr lang="de-CH" sz="3200" i="1" dirty="0" smtClean="0">
              <a:solidFill>
                <a:srgbClr val="FFFF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899168" y="6084004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  <p:pic>
        <p:nvPicPr>
          <p:cNvPr id="6" name="Picture 9" descr="image_pharmaciens"/>
          <p:cNvPicPr>
            <a:picLocks noChangeAspect="1" noChangeArrowheads="1"/>
          </p:cNvPicPr>
          <p:nvPr/>
        </p:nvPicPr>
        <p:blipFill>
          <a:blip r:embed="rId4" cstate="print"/>
          <a:srcRect l="6841" b="21577"/>
          <a:stretch>
            <a:fillRect/>
          </a:stretch>
        </p:blipFill>
        <p:spPr>
          <a:xfrm>
            <a:off x="3358250" y="1988840"/>
            <a:ext cx="3456384" cy="39104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023397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61EAF6-A7F4-4AE3-9F5D-1326602EE806}" type="slidenum">
              <a:rPr lang="fr-CH" smtClean="0"/>
              <a:pPr eaLnBrk="1" hangingPunct="1"/>
              <a:t>21</a:t>
            </a:fld>
            <a:endParaRPr lang="de-CH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528580" cy="9874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1560" y="1052736"/>
            <a:ext cx="72295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u="sng" dirty="0" smtClean="0"/>
              <a:t>Pilotprojekt 2016: «medication review»</a:t>
            </a:r>
          </a:p>
          <a:p>
            <a:endParaRPr lang="de-CH" sz="3200" u="sng" dirty="0" smtClean="0"/>
          </a:p>
          <a:p>
            <a:endParaRPr lang="de-CH" sz="3200" u="sng" dirty="0"/>
          </a:p>
          <a:p>
            <a:endParaRPr lang="de-CH" sz="3200" u="sng" dirty="0" smtClean="0"/>
          </a:p>
          <a:p>
            <a:pPr algn="ctr"/>
            <a:r>
              <a:rPr lang="de-CH" sz="3200" i="1" dirty="0" smtClean="0">
                <a:solidFill>
                  <a:srgbClr val="FFFF00"/>
                </a:solidFill>
              </a:rPr>
              <a:t>Ich danke Ihnen für Ihre Aufmerksamkeit!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899168" y="6084004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mtClean="0"/>
              <a:t>1. September 2016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3087645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90</TotalTime>
  <Words>672</Words>
  <Application>Microsoft Office PowerPoint</Application>
  <PresentationFormat>Affichage à l'écran (4:3)</PresentationFormat>
  <Paragraphs>186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Arial</vt:lpstr>
      <vt:lpstr>Arial Narrow</vt:lpstr>
      <vt:lpstr>Calibri</vt:lpstr>
      <vt:lpstr>Horizon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pabuchs7</dc:creator>
  <cp:lastModifiedBy>mdalocal</cp:lastModifiedBy>
  <cp:revision>69</cp:revision>
  <dcterms:created xsi:type="dcterms:W3CDTF">2013-11-16T15:45:34Z</dcterms:created>
  <dcterms:modified xsi:type="dcterms:W3CDTF">2016-09-02T11:14:00Z</dcterms:modified>
</cp:coreProperties>
</file>