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  <p:sldMasterId id="2147483651" r:id="rId2"/>
  </p:sldMasterIdLst>
  <p:notesMasterIdLst>
    <p:notesMasterId r:id="rId15"/>
  </p:notesMasterIdLst>
  <p:handoutMasterIdLst>
    <p:handoutMasterId r:id="rId16"/>
  </p:handoutMasterIdLst>
  <p:sldIdLst>
    <p:sldId id="256" r:id="rId3"/>
    <p:sldId id="364" r:id="rId4"/>
    <p:sldId id="358" r:id="rId5"/>
    <p:sldId id="365" r:id="rId6"/>
    <p:sldId id="340" r:id="rId7"/>
    <p:sldId id="366" r:id="rId8"/>
    <p:sldId id="339" r:id="rId9"/>
    <p:sldId id="368" r:id="rId10"/>
    <p:sldId id="367" r:id="rId11"/>
    <p:sldId id="354" r:id="rId12"/>
    <p:sldId id="355" r:id="rId13"/>
    <p:sldId id="294" r:id="rId14"/>
  </p:sldIdLst>
  <p:sldSz cx="9144000" cy="6858000" type="screen4x3"/>
  <p:notesSz cx="6797675" cy="9926638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+mn-ea"/>
        <a:cs typeface="Times New Roman" panose="02020603050405020304" pitchFamily="18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+mn-ea"/>
        <a:cs typeface="Times New Roman" panose="02020603050405020304" pitchFamily="18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+mn-ea"/>
        <a:cs typeface="Times New Roman" panose="02020603050405020304" pitchFamily="18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+mn-ea"/>
        <a:cs typeface="Times New Roman" panose="02020603050405020304" pitchFamily="18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+mn-ea"/>
        <a:cs typeface="Times New Roman" panose="02020603050405020304" pitchFamily="18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+mn-ea"/>
        <a:cs typeface="Times New Roman" panose="02020603050405020304" pitchFamily="18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+mn-ea"/>
        <a:cs typeface="Times New Roman" panose="02020603050405020304" pitchFamily="18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+mn-ea"/>
        <a:cs typeface="Times New Roman" panose="02020603050405020304" pitchFamily="18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+mn-ea"/>
        <a:cs typeface="Times New Roman" panose="02020603050405020304" pitchFamily="18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Style moyen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110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19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09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ahoma" pitchFamily="34" charset="0"/>
                <a:ea typeface="+mn-ea"/>
                <a:cs typeface="Times New Roman" pitchFamily="18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ahoma" pitchFamily="34" charset="0"/>
                <a:ea typeface="+mn-ea"/>
                <a:cs typeface="Times New Roman" pitchFamily="18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30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ahoma" pitchFamily="34" charset="0"/>
                <a:ea typeface="+mn-ea"/>
                <a:cs typeface="Times New Roman" pitchFamily="18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30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8C8DCF24-34F6-4054-ACEB-4B2567790D4D}" type="slidenum">
              <a:rPr lang="en-GB" altLang="fr-FR"/>
              <a:pPr>
                <a:defRPr/>
              </a:pPr>
              <a:t>‹N°›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7976024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  <a:ea typeface="+mn-ea"/>
                <a:cs typeface="Times New Roman" pitchFamily="18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itchFamily="18" charset="0"/>
                <a:ea typeface="+mn-ea"/>
                <a:cs typeface="Times New Roman" pitchFamily="18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536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4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038" y="4714875"/>
            <a:ext cx="5435600" cy="44672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noProof="0" smtClean="0"/>
              <a:t>Cliquez pour modifier les styles du texte du masque</a:t>
            </a:r>
          </a:p>
          <a:p>
            <a:pPr lvl="1"/>
            <a:r>
              <a:rPr lang="fr-FR" altLang="fr-FR" noProof="0" smtClean="0"/>
              <a:t>Deuxième niveau</a:t>
            </a:r>
          </a:p>
          <a:p>
            <a:pPr lvl="2"/>
            <a:r>
              <a:rPr lang="fr-FR" altLang="fr-FR" noProof="0" smtClean="0"/>
              <a:t>Troisième niveau</a:t>
            </a:r>
          </a:p>
          <a:p>
            <a:pPr lvl="3"/>
            <a:r>
              <a:rPr lang="fr-FR" altLang="fr-FR" noProof="0" smtClean="0"/>
              <a:t>Quatrième niveau</a:t>
            </a:r>
          </a:p>
          <a:p>
            <a:pPr lvl="4"/>
            <a:r>
              <a:rPr lang="fr-FR" altLang="fr-FR" noProof="0" smtClean="0"/>
              <a:t>Cinquième niveau</a:t>
            </a:r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  <a:ea typeface="+mn-ea"/>
                <a:cs typeface="Times New Roman" pitchFamily="18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63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6BBB1944-29A6-47CB-8B41-84B20CEEB289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713913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Times New Roman" pitchFamily="-1" charset="0"/>
        <a:cs typeface="Times New Roman" pitchFamily="18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Times New Roman" pitchFamily="-1" charset="0"/>
        <a:cs typeface="Times New Roman" pitchFamily="18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Times New Roman" pitchFamily="-1" charset="0"/>
        <a:cs typeface="Times New Roman" pitchFamily="18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Times New Roman" pitchFamily="-1" charset="0"/>
        <a:cs typeface="Times New Roman" pitchFamily="18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Times New Roman" pitchFamily="-1" charset="0"/>
        <a:cs typeface="Times New Roman" pitchFamily="18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ChangeArrowheads="1"/>
          </p:cNvSpPr>
          <p:nvPr>
            <p:ph type="body" idx="1"/>
          </p:nvPr>
        </p:nvSpPr>
        <p:spPr>
          <a:xfrm>
            <a:off x="906463" y="4716463"/>
            <a:ext cx="4984750" cy="44656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-"/>
            </a:pPr>
            <a:r>
              <a:rPr lang="fr-FR" altLang="fr-FR" smtClean="0"/>
              <a:t>Sollicitations permanentes de la gente médicale </a:t>
            </a:r>
          </a:p>
          <a:p>
            <a:pPr>
              <a:buFontTx/>
              <a:buChar char="-"/>
            </a:pPr>
            <a:r>
              <a:rPr lang="fr-FR" altLang="fr-FR" smtClean="0"/>
              <a:t>Importance de la dimension psycho-sociale</a:t>
            </a:r>
          </a:p>
        </p:txBody>
      </p:sp>
    </p:spTree>
    <p:extLst>
      <p:ext uri="{BB962C8B-B14F-4D97-AF65-F5344CB8AC3E}">
        <p14:creationId xmlns:p14="http://schemas.microsoft.com/office/powerpoint/2010/main" val="4527522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ChangeArrowheads="1"/>
          </p:cNvSpPr>
          <p:nvPr>
            <p:ph type="body" idx="1"/>
          </p:nvPr>
        </p:nvSpPr>
        <p:spPr>
          <a:xfrm>
            <a:off x="906463" y="4716463"/>
            <a:ext cx="4984750" cy="44656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-"/>
            </a:pPr>
            <a:r>
              <a:rPr lang="fr-FR" altLang="fr-FR" smtClean="0"/>
              <a:t>Sollicitations permanentes de la gente médicale </a:t>
            </a:r>
          </a:p>
          <a:p>
            <a:pPr>
              <a:buFontTx/>
              <a:buChar char="-"/>
            </a:pPr>
            <a:r>
              <a:rPr lang="fr-FR" altLang="fr-FR" smtClean="0"/>
              <a:t>Importance de la dimension psycho-sociale</a:t>
            </a:r>
          </a:p>
        </p:txBody>
      </p:sp>
    </p:spTree>
    <p:extLst>
      <p:ext uri="{BB962C8B-B14F-4D97-AF65-F5344CB8AC3E}">
        <p14:creationId xmlns:p14="http://schemas.microsoft.com/office/powerpoint/2010/main" val="35655142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ChangeArrowheads="1"/>
          </p:cNvSpPr>
          <p:nvPr>
            <p:ph type="body" idx="1"/>
          </p:nvPr>
        </p:nvSpPr>
        <p:spPr>
          <a:xfrm>
            <a:off x="906463" y="4716463"/>
            <a:ext cx="4984750" cy="44656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-"/>
            </a:pPr>
            <a:r>
              <a:rPr lang="fr-FR" altLang="fr-FR" smtClean="0"/>
              <a:t>Sollicitations permanentes de la gente médicale </a:t>
            </a:r>
          </a:p>
          <a:p>
            <a:pPr>
              <a:buFontTx/>
              <a:buChar char="-"/>
            </a:pPr>
            <a:r>
              <a:rPr lang="fr-FR" altLang="fr-FR" smtClean="0"/>
              <a:t>Importance de la dimension psycho-sociale</a:t>
            </a:r>
          </a:p>
        </p:txBody>
      </p:sp>
    </p:spTree>
    <p:extLst>
      <p:ext uri="{BB962C8B-B14F-4D97-AF65-F5344CB8AC3E}">
        <p14:creationId xmlns:p14="http://schemas.microsoft.com/office/powerpoint/2010/main" val="10161879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paint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C0C0C0"/>
              </a:clrFrom>
              <a:clrTo>
                <a:srgbClr val="C0C0C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828800"/>
            <a:ext cx="8229600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304800"/>
            <a:ext cx="7721600" cy="1524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 noProof="0" smtClean="0"/>
              <a:t>Cliquez pour modifier le style du titre du masque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3886200"/>
            <a:ext cx="6400800" cy="1771650"/>
          </a:xfrm>
        </p:spPr>
        <p:txBody>
          <a:bodyPr/>
          <a:lstStyle>
            <a:lvl1pPr marL="0" indent="0">
              <a:buFont typeface="Monotype Sorts" pitchFamily="2" charset="2"/>
              <a:buNone/>
              <a:defRPr>
                <a:latin typeface="Arial Black" pitchFamily="34" charset="0"/>
              </a:defRPr>
            </a:lvl1pPr>
          </a:lstStyle>
          <a:p>
            <a:pPr lvl="0"/>
            <a:r>
              <a:rPr lang="fr-FR" noProof="0" smtClean="0"/>
              <a:t>Cliquez pour modifier le style des sous-titres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711200" y="6229350"/>
            <a:ext cx="1930400" cy="514350"/>
          </a:xfrm>
        </p:spPr>
        <p:txBody>
          <a:bodyPr/>
          <a:lstStyle>
            <a:lvl1pPr>
              <a:defRPr>
                <a:solidFill>
                  <a:srgbClr val="5E574E"/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49600" y="6229350"/>
            <a:ext cx="2844800" cy="514350"/>
          </a:xfrm>
        </p:spPr>
        <p:txBody>
          <a:bodyPr/>
          <a:lstStyle>
            <a:lvl1pPr>
              <a:defRPr>
                <a:solidFill>
                  <a:srgbClr val="5E574E"/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604000" y="6229350"/>
            <a:ext cx="1828800" cy="514350"/>
          </a:xfrm>
        </p:spPr>
        <p:txBody>
          <a:bodyPr/>
          <a:lstStyle>
            <a:lvl1pPr>
              <a:defRPr smtClean="0">
                <a:solidFill>
                  <a:srgbClr val="5E574E"/>
                </a:solidFill>
              </a:defRPr>
            </a:lvl1pPr>
          </a:lstStyle>
          <a:p>
            <a:pPr>
              <a:defRPr/>
            </a:pPr>
            <a:fld id="{98D70827-F2A1-4A3E-AFDB-B63A6B17F219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983171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de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de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F04F54-3B78-481B-80F6-B4B7AFBF908D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889698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de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BA8AE7-80C3-4EDC-9F1F-ED0E696ED82B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802242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de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885950"/>
            <a:ext cx="4013200" cy="4171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de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22800" y="1885950"/>
            <a:ext cx="4013200" cy="4171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de-C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44E9E8-CF0F-4DAF-AACD-56C7BC015C51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98040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de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de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de-C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1B1096-DCFC-4871-B4F8-70B32E8A743C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76198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de-C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56B787-F869-4159-89F0-C04B77275C80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24703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0EDE66-38BE-4A9E-B418-97223EA08DDD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888482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de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de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67833D-E081-469D-A271-B4737ACA1D56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28583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de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CH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8B5942-28EA-4F9D-906D-5E7C8BB873A0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693764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de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de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531C76-C434-422C-9281-679BA870D64B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27826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78600" y="228600"/>
            <a:ext cx="2057400" cy="58293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de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6400" y="228600"/>
            <a:ext cx="6019800" cy="58293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de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C7C7E6-93AE-4DA5-B2EE-4572F3E25FFA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352402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/>
          </p:nvPr>
        </p:nvSpPr>
        <p:spPr>
          <a:xfrm>
            <a:off x="406400" y="228600"/>
            <a:ext cx="8229600" cy="5829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de-C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E30171-E4B0-4389-B084-ABABF47FED70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74107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re. Image de la bibliothèque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06400" y="228600"/>
            <a:ext cx="7772400" cy="11430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de-CH"/>
          </a:p>
        </p:txBody>
      </p:sp>
      <p:sp>
        <p:nvSpPr>
          <p:cNvPr id="3" name="Espace réservé de l'image de la bibliothèque 2"/>
          <p:cNvSpPr>
            <a:spLocks noGrp="1"/>
          </p:cNvSpPr>
          <p:nvPr>
            <p:ph type="clipArt" sz="half" idx="1"/>
          </p:nvPr>
        </p:nvSpPr>
        <p:spPr>
          <a:xfrm>
            <a:off x="457200" y="1885950"/>
            <a:ext cx="4013200" cy="4171950"/>
          </a:xfrm>
        </p:spPr>
        <p:txBody>
          <a:bodyPr/>
          <a:lstStyle/>
          <a:p>
            <a:pPr lvl="0"/>
            <a:endParaRPr lang="de-CH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22800" y="1885950"/>
            <a:ext cx="4013200" cy="417195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de-C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6C3889-6D51-45E5-9FA2-A0CA3FBCF2EF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101002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AndTx" preserve="1">
  <p:cSld name="Titre. Diagramme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06400" y="228600"/>
            <a:ext cx="7772400" cy="11430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de-CH"/>
          </a:p>
        </p:txBody>
      </p:sp>
      <p:sp>
        <p:nvSpPr>
          <p:cNvPr id="3" name="Espace réservé du graphique 2"/>
          <p:cNvSpPr>
            <a:spLocks noGrp="1"/>
          </p:cNvSpPr>
          <p:nvPr>
            <p:ph type="chart" sz="half" idx="1"/>
          </p:nvPr>
        </p:nvSpPr>
        <p:spPr>
          <a:xfrm>
            <a:off x="457200" y="1885950"/>
            <a:ext cx="4013200" cy="4171950"/>
          </a:xfrm>
        </p:spPr>
        <p:txBody>
          <a:bodyPr/>
          <a:lstStyle/>
          <a:p>
            <a:pPr lvl="0"/>
            <a:endParaRPr lang="de-CH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22800" y="1885950"/>
            <a:ext cx="4013200" cy="417195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de-C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D9108C-73D9-4B30-94A3-68F2A5E848E1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77920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 userDrawn="1"/>
        </p:nvSpPr>
        <p:spPr bwMode="auto">
          <a:xfrm>
            <a:off x="685800" y="1447800"/>
            <a:ext cx="7391400" cy="228600"/>
          </a:xfrm>
          <a:prstGeom prst="rect">
            <a:avLst/>
          </a:prstGeom>
          <a:gradFill rotWithShape="0">
            <a:gsLst>
              <a:gs pos="0">
                <a:srgbClr val="CC0000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9pPr>
          </a:lstStyle>
          <a:p>
            <a:pPr eaLnBrk="1" hangingPunct="1">
              <a:defRPr/>
            </a:pPr>
            <a:endParaRPr lang="de-CH" altLang="fr-FR" smtClean="0"/>
          </a:p>
        </p:txBody>
      </p:sp>
      <p:pic>
        <p:nvPicPr>
          <p:cNvPr id="5" name="Picture 6" descr="TEXT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6315075"/>
            <a:ext cx="2362200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 descr="LOGO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28600"/>
            <a:ext cx="50482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de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de-C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914422"/>
      </p:ext>
    </p:extLst>
  </p:cSld>
  <p:clrMapOvr>
    <a:masterClrMapping/>
  </p:clrMapOvr>
  <p:transition spd="med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 userDrawn="1"/>
        </p:nvSpPr>
        <p:spPr bwMode="auto">
          <a:xfrm>
            <a:off x="685800" y="1447800"/>
            <a:ext cx="7391400" cy="228600"/>
          </a:xfrm>
          <a:prstGeom prst="rect">
            <a:avLst/>
          </a:prstGeom>
          <a:gradFill rotWithShape="0">
            <a:gsLst>
              <a:gs pos="0">
                <a:srgbClr val="CC0000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9pPr>
          </a:lstStyle>
          <a:p>
            <a:pPr eaLnBrk="1" hangingPunct="1">
              <a:defRPr/>
            </a:pPr>
            <a:endParaRPr lang="de-CH" altLang="fr-FR" smtClean="0"/>
          </a:p>
        </p:txBody>
      </p:sp>
      <p:pic>
        <p:nvPicPr>
          <p:cNvPr id="5" name="Picture 6" descr="TEXT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6315075"/>
            <a:ext cx="2362200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 descr="LOGO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28600"/>
            <a:ext cx="50482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de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de-C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784671"/>
      </p:ext>
    </p:extLst>
  </p:cSld>
  <p:clrMapOvr>
    <a:masterClrMapping/>
  </p:clrMapOvr>
  <p:transition spd="med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 userDrawn="1"/>
        </p:nvSpPr>
        <p:spPr bwMode="auto">
          <a:xfrm>
            <a:off x="685800" y="1447800"/>
            <a:ext cx="7391400" cy="228600"/>
          </a:xfrm>
          <a:prstGeom prst="rect">
            <a:avLst/>
          </a:prstGeom>
          <a:gradFill rotWithShape="0">
            <a:gsLst>
              <a:gs pos="0">
                <a:srgbClr val="CC0000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9pPr>
          </a:lstStyle>
          <a:p>
            <a:pPr eaLnBrk="1" hangingPunct="1">
              <a:defRPr/>
            </a:pPr>
            <a:endParaRPr lang="de-CH" altLang="fr-FR" smtClean="0"/>
          </a:p>
        </p:txBody>
      </p:sp>
      <p:pic>
        <p:nvPicPr>
          <p:cNvPr id="5" name="Picture 6" descr="TEXT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6315075"/>
            <a:ext cx="2362200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 descr="LOGO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28600"/>
            <a:ext cx="50482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de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720220"/>
      </p:ext>
    </p:extLst>
  </p:cSld>
  <p:clrMapOvr>
    <a:masterClrMapping/>
  </p:clrMapOvr>
  <p:transition spd="med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ChangeArrowheads="1"/>
          </p:cNvSpPr>
          <p:nvPr userDrawn="1"/>
        </p:nvSpPr>
        <p:spPr bwMode="auto">
          <a:xfrm>
            <a:off x="685800" y="1447800"/>
            <a:ext cx="7391400" cy="228600"/>
          </a:xfrm>
          <a:prstGeom prst="rect">
            <a:avLst/>
          </a:prstGeom>
          <a:gradFill rotWithShape="0">
            <a:gsLst>
              <a:gs pos="0">
                <a:srgbClr val="CC0000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9pPr>
          </a:lstStyle>
          <a:p>
            <a:pPr eaLnBrk="1" hangingPunct="1">
              <a:defRPr/>
            </a:pPr>
            <a:endParaRPr lang="de-CH" altLang="fr-FR" smtClean="0"/>
          </a:p>
        </p:txBody>
      </p:sp>
      <p:pic>
        <p:nvPicPr>
          <p:cNvPr id="6" name="Picture 6" descr="TEXT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6315075"/>
            <a:ext cx="2362200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 descr="LOGO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28600"/>
            <a:ext cx="50482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de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de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de-CH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057760"/>
      </p:ext>
    </p:extLst>
  </p:cSld>
  <p:clrMapOvr>
    <a:masterClrMapping/>
  </p:clrMapOvr>
  <p:transition spd="med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ChangeArrowheads="1"/>
          </p:cNvSpPr>
          <p:nvPr userDrawn="1"/>
        </p:nvSpPr>
        <p:spPr bwMode="auto">
          <a:xfrm>
            <a:off x="685800" y="1447800"/>
            <a:ext cx="7391400" cy="228600"/>
          </a:xfrm>
          <a:prstGeom prst="rect">
            <a:avLst/>
          </a:prstGeom>
          <a:gradFill rotWithShape="0">
            <a:gsLst>
              <a:gs pos="0">
                <a:srgbClr val="CC0000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9pPr>
          </a:lstStyle>
          <a:p>
            <a:pPr eaLnBrk="1" hangingPunct="1">
              <a:defRPr/>
            </a:pPr>
            <a:endParaRPr lang="de-CH" altLang="fr-FR" smtClean="0"/>
          </a:p>
        </p:txBody>
      </p:sp>
      <p:pic>
        <p:nvPicPr>
          <p:cNvPr id="8" name="Picture 6" descr="TEXT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6315075"/>
            <a:ext cx="2362200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7" descr="LOGO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28600"/>
            <a:ext cx="50482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de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de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de-CH"/>
          </a:p>
        </p:txBody>
      </p:sp>
      <p:sp>
        <p:nvSpPr>
          <p:cNvPr id="10" name="Rectangle 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144962"/>
      </p:ext>
    </p:extLst>
  </p:cSld>
  <p:clrMapOvr>
    <a:masterClrMapping/>
  </p:clrMapOvr>
  <p:transition spd="med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 userDrawn="1"/>
        </p:nvSpPr>
        <p:spPr bwMode="auto">
          <a:xfrm>
            <a:off x="685800" y="1447800"/>
            <a:ext cx="7391400" cy="228600"/>
          </a:xfrm>
          <a:prstGeom prst="rect">
            <a:avLst/>
          </a:prstGeom>
          <a:gradFill rotWithShape="0">
            <a:gsLst>
              <a:gs pos="0">
                <a:srgbClr val="CC0000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9pPr>
          </a:lstStyle>
          <a:p>
            <a:pPr eaLnBrk="1" hangingPunct="1">
              <a:defRPr/>
            </a:pPr>
            <a:endParaRPr lang="de-CH" altLang="fr-FR" smtClean="0"/>
          </a:p>
        </p:txBody>
      </p:sp>
      <p:pic>
        <p:nvPicPr>
          <p:cNvPr id="4" name="Picture 6" descr="TEXT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6315075"/>
            <a:ext cx="2362200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 descr="LOGO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28600"/>
            <a:ext cx="50482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de-CH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196475"/>
      </p:ext>
    </p:extLst>
  </p:cSld>
  <p:clrMapOvr>
    <a:masterClrMapping/>
  </p:clrMapOvr>
  <p:transition spd="med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ChangeArrowheads="1"/>
          </p:cNvSpPr>
          <p:nvPr userDrawn="1"/>
        </p:nvSpPr>
        <p:spPr bwMode="auto">
          <a:xfrm>
            <a:off x="685800" y="1447800"/>
            <a:ext cx="7391400" cy="228600"/>
          </a:xfrm>
          <a:prstGeom prst="rect">
            <a:avLst/>
          </a:prstGeom>
          <a:gradFill rotWithShape="0">
            <a:gsLst>
              <a:gs pos="0">
                <a:srgbClr val="CC0000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9pPr>
          </a:lstStyle>
          <a:p>
            <a:pPr eaLnBrk="1" hangingPunct="1">
              <a:defRPr/>
            </a:pPr>
            <a:endParaRPr lang="de-CH" altLang="fr-FR" smtClean="0"/>
          </a:p>
        </p:txBody>
      </p:sp>
      <p:pic>
        <p:nvPicPr>
          <p:cNvPr id="3" name="Picture 6" descr="TEXT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6315075"/>
            <a:ext cx="2362200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7" descr="LOGO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28600"/>
            <a:ext cx="50482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239781"/>
      </p:ext>
    </p:extLst>
  </p:cSld>
  <p:clrMapOvr>
    <a:masterClrMapping/>
  </p:clrMapOvr>
  <p:transition spd="med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ChangeArrowheads="1"/>
          </p:cNvSpPr>
          <p:nvPr userDrawn="1"/>
        </p:nvSpPr>
        <p:spPr bwMode="auto">
          <a:xfrm>
            <a:off x="685800" y="1447800"/>
            <a:ext cx="7391400" cy="228600"/>
          </a:xfrm>
          <a:prstGeom prst="rect">
            <a:avLst/>
          </a:prstGeom>
          <a:gradFill rotWithShape="0">
            <a:gsLst>
              <a:gs pos="0">
                <a:srgbClr val="CC0000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9pPr>
          </a:lstStyle>
          <a:p>
            <a:pPr eaLnBrk="1" hangingPunct="1">
              <a:defRPr/>
            </a:pPr>
            <a:endParaRPr lang="de-CH" altLang="fr-FR" smtClean="0"/>
          </a:p>
        </p:txBody>
      </p:sp>
      <p:pic>
        <p:nvPicPr>
          <p:cNvPr id="6" name="Picture 6" descr="TEXT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6315075"/>
            <a:ext cx="2362200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 descr="LOGO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28600"/>
            <a:ext cx="50482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de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de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907770"/>
      </p:ext>
    </p:extLst>
  </p:cSld>
  <p:clrMapOvr>
    <a:masterClrMapping/>
  </p:clrMapOvr>
  <p:transition spd="med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ChangeArrowheads="1"/>
          </p:cNvSpPr>
          <p:nvPr userDrawn="1"/>
        </p:nvSpPr>
        <p:spPr bwMode="auto">
          <a:xfrm>
            <a:off x="685800" y="1447800"/>
            <a:ext cx="7391400" cy="228600"/>
          </a:xfrm>
          <a:prstGeom prst="rect">
            <a:avLst/>
          </a:prstGeom>
          <a:gradFill rotWithShape="0">
            <a:gsLst>
              <a:gs pos="0">
                <a:srgbClr val="CC0000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9pPr>
          </a:lstStyle>
          <a:p>
            <a:pPr eaLnBrk="1" hangingPunct="1">
              <a:defRPr/>
            </a:pPr>
            <a:endParaRPr lang="de-CH" altLang="fr-FR" smtClean="0"/>
          </a:p>
        </p:txBody>
      </p:sp>
      <p:pic>
        <p:nvPicPr>
          <p:cNvPr id="6" name="Picture 6" descr="TEXT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6315075"/>
            <a:ext cx="2362200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 descr="LOGO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28600"/>
            <a:ext cx="50482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de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CH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6280682"/>
      </p:ext>
    </p:extLst>
  </p:cSld>
  <p:clrMapOvr>
    <a:masterClrMapping/>
  </p:clrMapOvr>
  <p:transition spd="med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 userDrawn="1"/>
        </p:nvSpPr>
        <p:spPr bwMode="auto">
          <a:xfrm>
            <a:off x="685800" y="1447800"/>
            <a:ext cx="7391400" cy="228600"/>
          </a:xfrm>
          <a:prstGeom prst="rect">
            <a:avLst/>
          </a:prstGeom>
          <a:gradFill rotWithShape="0">
            <a:gsLst>
              <a:gs pos="0">
                <a:srgbClr val="CC0000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9pPr>
          </a:lstStyle>
          <a:p>
            <a:pPr eaLnBrk="1" hangingPunct="1">
              <a:defRPr/>
            </a:pPr>
            <a:endParaRPr lang="de-CH" altLang="fr-FR" smtClean="0"/>
          </a:p>
        </p:txBody>
      </p:sp>
      <p:pic>
        <p:nvPicPr>
          <p:cNvPr id="5" name="Picture 6" descr="TEXT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6315075"/>
            <a:ext cx="2362200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 descr="LOGO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28600"/>
            <a:ext cx="50482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de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de-C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382844"/>
      </p:ext>
    </p:extLst>
  </p:cSld>
  <p:clrMapOvr>
    <a:masterClrMapping/>
  </p:clrMapOvr>
  <p:transition spd="med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 userDrawn="1"/>
        </p:nvSpPr>
        <p:spPr bwMode="auto">
          <a:xfrm>
            <a:off x="685800" y="1447800"/>
            <a:ext cx="7391400" cy="228600"/>
          </a:xfrm>
          <a:prstGeom prst="rect">
            <a:avLst/>
          </a:prstGeom>
          <a:gradFill rotWithShape="0">
            <a:gsLst>
              <a:gs pos="0">
                <a:srgbClr val="CC0000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9pPr>
          </a:lstStyle>
          <a:p>
            <a:pPr eaLnBrk="1" hangingPunct="1">
              <a:defRPr/>
            </a:pPr>
            <a:endParaRPr lang="de-CH" altLang="fr-FR" smtClean="0"/>
          </a:p>
        </p:txBody>
      </p:sp>
      <p:pic>
        <p:nvPicPr>
          <p:cNvPr id="5" name="Picture 6" descr="TEXT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6315075"/>
            <a:ext cx="2362200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 descr="LOGO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28600"/>
            <a:ext cx="50482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228600"/>
            <a:ext cx="1943100" cy="58674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de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228600"/>
            <a:ext cx="5676900" cy="58674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de-C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842600"/>
      </p:ext>
    </p:extLst>
  </p:cSld>
  <p:clrMapOvr>
    <a:masterClrMapping/>
  </p:clrMapOvr>
  <p:transition spd="med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06400" y="228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885950"/>
            <a:ext cx="8178800" cy="417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31800" y="6229350"/>
            <a:ext cx="1905000" cy="45720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50000"/>
              </a:spcBef>
              <a:defRPr sz="1400">
                <a:solidFill>
                  <a:schemeClr val="bg2"/>
                </a:solidFill>
                <a:latin typeface="Arial" charset="0"/>
                <a:ea typeface="+mn-ea"/>
                <a:cs typeface="Times New Roman" pitchFamily="18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29350"/>
            <a:ext cx="2895600" cy="45720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0" hangingPunct="0">
              <a:spcBef>
                <a:spcPct val="50000"/>
              </a:spcBef>
              <a:defRPr sz="1400">
                <a:solidFill>
                  <a:schemeClr val="bg2"/>
                </a:solidFill>
                <a:latin typeface="Arial" charset="0"/>
                <a:ea typeface="+mn-ea"/>
                <a:cs typeface="Times New Roman" pitchFamily="18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31000" y="6229350"/>
            <a:ext cx="1905000" cy="45720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50000"/>
              </a:spcBef>
              <a:defRPr sz="1400" smtClean="0">
                <a:solidFill>
                  <a:schemeClr val="bg2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41A07D4-932E-4399-B465-F8B46B3754B9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  <p:pic>
        <p:nvPicPr>
          <p:cNvPr id="1031" name="Picture 7" descr="paint"/>
          <p:cNvPicPr>
            <a:picLocks noChangeAspect="1" noChangeArrowheads="1"/>
          </p:cNvPicPr>
          <p:nvPr/>
        </p:nvPicPr>
        <p:blipFill>
          <a:blip r:embed="rId16">
            <a:clrChange>
              <a:clrFrom>
                <a:srgbClr val="C0C0C0"/>
              </a:clrFrom>
              <a:clrTo>
                <a:srgbClr val="C0C0C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314450"/>
            <a:ext cx="8229600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319" r:id="rId1"/>
    <p:sldLayoutId id="2147484306" r:id="rId2"/>
    <p:sldLayoutId id="2147484307" r:id="rId3"/>
    <p:sldLayoutId id="2147484308" r:id="rId4"/>
    <p:sldLayoutId id="2147484309" r:id="rId5"/>
    <p:sldLayoutId id="2147484310" r:id="rId6"/>
    <p:sldLayoutId id="2147484311" r:id="rId7"/>
    <p:sldLayoutId id="2147484312" r:id="rId8"/>
    <p:sldLayoutId id="2147484313" r:id="rId9"/>
    <p:sldLayoutId id="2147484314" r:id="rId10"/>
    <p:sldLayoutId id="2147484315" r:id="rId11"/>
    <p:sldLayoutId id="2147484316" r:id="rId12"/>
    <p:sldLayoutId id="2147484317" r:id="rId13"/>
    <p:sldLayoutId id="2147484318" r:id="rId14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+mj-lt"/>
          <a:ea typeface="Times New Roman" pitchFamily="-1" charset="0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Arial Black" pitchFamily="34" charset="0"/>
          <a:ea typeface="Times New Roman" pitchFamily="-1" charset="0"/>
          <a:cs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Arial Black" pitchFamily="34" charset="0"/>
          <a:ea typeface="Times New Roman" pitchFamily="-1" charset="0"/>
          <a:cs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Arial Black" pitchFamily="34" charset="0"/>
          <a:ea typeface="Times New Roman" pitchFamily="-1" charset="0"/>
          <a:cs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Arial Black" pitchFamily="34" charset="0"/>
          <a:ea typeface="Times New Roman" pitchFamily="-1" charset="0"/>
          <a:cs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Arial Black" pitchFamily="34" charset="0"/>
          <a:cs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Arial Black" pitchFamily="34" charset="0"/>
          <a:cs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Arial Black" pitchFamily="34" charset="0"/>
          <a:cs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Arial Black" pitchFamily="34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Monotype Sorts" pitchFamily="-109" charset="2"/>
        <a:buChar char="z"/>
        <a:defRPr kumimoji="1" sz="3200">
          <a:solidFill>
            <a:schemeClr val="tx1"/>
          </a:solidFill>
          <a:latin typeface="+mn-lt"/>
          <a:ea typeface="Times New Roman" pitchFamily="-1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Monotype Sorts" pitchFamily="-109" charset="2"/>
        <a:buChar char="y"/>
        <a:defRPr kumimoji="1" sz="2800">
          <a:solidFill>
            <a:schemeClr val="tx1"/>
          </a:solidFill>
          <a:latin typeface="+mn-lt"/>
          <a:ea typeface="Times New Roman" pitchFamily="-1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Monotype Sorts" pitchFamily="-109" charset="2"/>
        <a:buChar char="x"/>
        <a:defRPr kumimoji="1" sz="2400">
          <a:solidFill>
            <a:schemeClr val="tx1"/>
          </a:solidFill>
          <a:latin typeface="+mn-lt"/>
          <a:ea typeface="Times New Roman" pitchFamily="-1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kumimoji="1" sz="2000">
          <a:solidFill>
            <a:schemeClr val="tx1"/>
          </a:solidFill>
          <a:latin typeface="+mn-lt"/>
          <a:ea typeface="Times New Roman" pitchFamily="-1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–"/>
        <a:defRPr kumimoji="1" sz="2000">
          <a:solidFill>
            <a:schemeClr val="tx1"/>
          </a:solidFill>
          <a:latin typeface="+mn-lt"/>
          <a:ea typeface="Times New Roman" pitchFamily="-1" charset="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–"/>
        <a:defRPr kumimoji="1"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–"/>
        <a:defRPr kumimoji="1"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–"/>
        <a:defRPr kumimoji="1"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–"/>
        <a:defRPr kumimoji="1"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95400" y="228600"/>
            <a:ext cx="70866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r-FR" smtClean="0"/>
              <a:t>Mastertitelformat bearbeiten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r-FR" smtClean="0"/>
              <a:t>Mastertextformat bearbeiten</a:t>
            </a:r>
          </a:p>
          <a:p>
            <a:pPr lvl="1"/>
            <a:r>
              <a:rPr lang="en-GB" altLang="fr-FR" smtClean="0"/>
              <a:t>Zweite Ebene</a:t>
            </a:r>
          </a:p>
          <a:p>
            <a:pPr lvl="2"/>
            <a:r>
              <a:rPr lang="en-GB" altLang="fr-FR" smtClean="0"/>
              <a:t>Dritte Ebene</a:t>
            </a:r>
          </a:p>
          <a:p>
            <a:pPr lvl="3"/>
            <a:r>
              <a:rPr lang="en-GB" altLang="fr-FR" smtClean="0"/>
              <a:t>Vierte Ebene</a:t>
            </a:r>
          </a:p>
          <a:p>
            <a:pPr lvl="4"/>
            <a:r>
              <a:rPr lang="en-GB" altLang="fr-FR" smtClean="0"/>
              <a:t>Fünfte Ebene</a:t>
            </a:r>
          </a:p>
        </p:txBody>
      </p:sp>
      <p:sp>
        <p:nvSpPr>
          <p:cNvPr id="54276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  <a:ea typeface="+mn-ea"/>
                <a:cs typeface="Times New Roman" pitchFamily="18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53" name="Rectangle 5"/>
          <p:cNvSpPr>
            <a:spLocks noChangeArrowheads="1"/>
          </p:cNvSpPr>
          <p:nvPr userDrawn="1"/>
        </p:nvSpPr>
        <p:spPr bwMode="auto">
          <a:xfrm>
            <a:off x="685800" y="1447800"/>
            <a:ext cx="7391400" cy="228600"/>
          </a:xfrm>
          <a:prstGeom prst="rect">
            <a:avLst/>
          </a:prstGeom>
          <a:gradFill rotWithShape="0">
            <a:gsLst>
              <a:gs pos="0">
                <a:srgbClr val="CC0000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9pPr>
          </a:lstStyle>
          <a:p>
            <a:pPr eaLnBrk="1" hangingPunct="1">
              <a:defRPr/>
            </a:pPr>
            <a:endParaRPr lang="de-CH" altLang="fr-FR" smtClean="0"/>
          </a:p>
        </p:txBody>
      </p:sp>
      <p:pic>
        <p:nvPicPr>
          <p:cNvPr id="2054" name="Picture 6" descr="TEXT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6315075"/>
            <a:ext cx="2362200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 descr="LOGO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28600"/>
            <a:ext cx="50482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320" r:id="rId1"/>
    <p:sldLayoutId id="2147484321" r:id="rId2"/>
    <p:sldLayoutId id="2147484322" r:id="rId3"/>
    <p:sldLayoutId id="2147484323" r:id="rId4"/>
    <p:sldLayoutId id="2147484324" r:id="rId5"/>
    <p:sldLayoutId id="2147484325" r:id="rId6"/>
    <p:sldLayoutId id="2147484326" r:id="rId7"/>
    <p:sldLayoutId id="2147484327" r:id="rId8"/>
    <p:sldLayoutId id="2147484328" r:id="rId9"/>
    <p:sldLayoutId id="2147484329" r:id="rId10"/>
    <p:sldLayoutId id="2147484330" r:id="rId11"/>
  </p:sldLayoutIdLst>
  <p:transition spd="med">
    <p:dissolv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ＭＳ Ｐゴシック" pitchFamily="-109" charset="-128"/>
          <a:cs typeface="MS PGothic" pitchFamily="34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ＭＳ Ｐゴシック" pitchFamily="-109" charset="-128"/>
          <a:cs typeface="MS PGothic" pitchFamily="34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ＭＳ Ｐゴシック" pitchFamily="-109" charset="-128"/>
          <a:cs typeface="MS PGothic" pitchFamily="34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ＭＳ Ｐゴシック" pitchFamily="-109" charset="-128"/>
          <a:cs typeface="MS PGothic" pitchFamily="34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ＭＳ Ｐゴシック" pitchFamily="-109" charset="-128"/>
          <a:cs typeface="MS PGothic" pitchFamily="34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Blip>
          <a:blip r:embed="rId15"/>
        </a:buBlip>
        <a:defRPr sz="2400">
          <a:solidFill>
            <a:schemeClr val="tx1"/>
          </a:solidFill>
          <a:latin typeface="+mn-lt"/>
          <a:ea typeface="ＭＳ Ｐゴシック" pitchFamily="-109" charset="-128"/>
          <a:cs typeface="MS PGothic" pitchFamily="34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Blip>
          <a:blip r:embed="rId16"/>
        </a:buBlip>
        <a:defRPr sz="2000">
          <a:solidFill>
            <a:schemeClr val="tx1"/>
          </a:solidFill>
          <a:latin typeface="+mn-lt"/>
          <a:ea typeface="ＭＳ Ｐゴシック" pitchFamily="-109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ＭＳ Ｐゴシック" pitchFamily="-109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pitchFamily="-109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09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amw.ch/fr/Publications/Guides-pratiques.html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136650" y="-100013"/>
            <a:ext cx="9612313" cy="1470026"/>
          </a:xfrm>
        </p:spPr>
        <p:txBody>
          <a:bodyPr/>
          <a:lstStyle/>
          <a:p>
            <a:pPr eaLnBrk="1" hangingPunct="1"/>
            <a:r>
              <a:rPr lang="fr-CH" altLang="fr-FR" sz="3600" smtClean="0"/>
              <a:t>Comment mieux communiquer </a:t>
            </a:r>
            <a:br>
              <a:rPr lang="fr-CH" altLang="fr-FR" sz="3600" smtClean="0"/>
            </a:br>
            <a:r>
              <a:rPr lang="fr-CH" altLang="fr-FR" sz="3600" smtClean="0"/>
              <a:t>entre nos professions ?</a:t>
            </a:r>
            <a:endParaRPr lang="fr-FR" altLang="fr-FR" sz="3200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331913" y="4221163"/>
            <a:ext cx="6400800" cy="2060575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 typeface="Monotype Sorts" pitchFamily="-109" charset="2"/>
              <a:buNone/>
            </a:pPr>
            <a:endParaRPr lang="fr-CH" altLang="fr-FR" sz="2400" smtClean="0">
              <a:latin typeface="Arial Black" panose="020B0A04020102020204" pitchFamily="34" charset="0"/>
            </a:endParaRPr>
          </a:p>
          <a:p>
            <a:pPr marL="0" indent="0" eaLnBrk="1" hangingPunct="1">
              <a:lnSpc>
                <a:spcPct val="80000"/>
              </a:lnSpc>
              <a:buFont typeface="Monotype Sorts" pitchFamily="-109" charset="2"/>
              <a:buNone/>
            </a:pPr>
            <a:endParaRPr lang="fr-CH" altLang="fr-FR" sz="2400" smtClean="0">
              <a:latin typeface="Arial Black" panose="020B0A04020102020204" pitchFamily="34" charset="0"/>
            </a:endParaRPr>
          </a:p>
          <a:p>
            <a:pPr marL="0" indent="0">
              <a:buFont typeface="Monotype Sorts" pitchFamily="-109" charset="2"/>
              <a:buNone/>
            </a:pPr>
            <a:r>
              <a:rPr lang="fr-CH" altLang="fr-FR" sz="2400" smtClean="0">
                <a:latin typeface="Arial Black" panose="020B0A04020102020204" pitchFamily="34" charset="0"/>
              </a:rPr>
              <a:t>	</a:t>
            </a:r>
          </a:p>
          <a:p>
            <a:pPr marL="0" indent="0">
              <a:buFont typeface="Monotype Sorts" pitchFamily="-109" charset="2"/>
              <a:buNone/>
            </a:pPr>
            <a:r>
              <a:rPr lang="fr-CH" altLang="fr-FR" sz="2400" smtClean="0">
                <a:latin typeface="Arial Black" panose="020B0A04020102020204" pitchFamily="34" charset="0"/>
              </a:rPr>
              <a:t>             </a:t>
            </a:r>
            <a:r>
              <a:rPr lang="fr-FR" altLang="fr-FR" sz="2400" smtClean="0"/>
              <a:t>HESSO, Sierre - 1.9.2016</a:t>
            </a:r>
            <a:endParaRPr lang="fr-CH" altLang="fr-FR" sz="2000" smtClean="0">
              <a:latin typeface="Arial Black" panose="020B0A04020102020204" pitchFamily="34" charset="0"/>
            </a:endParaRPr>
          </a:p>
          <a:p>
            <a:pPr marL="0" indent="0" eaLnBrk="1" hangingPunct="1">
              <a:lnSpc>
                <a:spcPct val="80000"/>
              </a:lnSpc>
              <a:buFont typeface="Monotype Sorts" pitchFamily="-109" charset="2"/>
              <a:buNone/>
            </a:pPr>
            <a:r>
              <a:rPr lang="fr-CH" altLang="fr-FR" sz="2000" smtClean="0">
                <a:latin typeface="Arial Black" panose="020B0A04020102020204" pitchFamily="34" charset="0"/>
              </a:rPr>
              <a:t>		       *        *        </a:t>
            </a:r>
            <a:r>
              <a:rPr lang="fr-FR" altLang="fr-FR" sz="2000" smtClean="0">
                <a:latin typeface="Arial Black" panose="020B0A04020102020204" pitchFamily="34" charset="0"/>
              </a:rPr>
              <a:t>*</a:t>
            </a:r>
          </a:p>
          <a:p>
            <a:pPr marL="0" indent="0" algn="ctr" eaLnBrk="1" hangingPunct="1">
              <a:lnSpc>
                <a:spcPct val="80000"/>
              </a:lnSpc>
              <a:buFont typeface="Monotype Sorts" pitchFamily="-109" charset="2"/>
              <a:buNone/>
            </a:pPr>
            <a:r>
              <a:rPr lang="fr-CH" altLang="fr-FR" sz="1200" smtClean="0">
                <a:latin typeface="Arial Black" panose="020B0A04020102020204" pitchFamily="34" charset="0"/>
              </a:rPr>
              <a:t>Christophe Rieder – Dipl. psych. FSP</a:t>
            </a:r>
          </a:p>
          <a:p>
            <a:pPr marL="0" indent="0" algn="ctr" eaLnBrk="1" hangingPunct="1">
              <a:lnSpc>
                <a:spcPct val="80000"/>
              </a:lnSpc>
              <a:buFont typeface="Monotype Sorts" pitchFamily="-109" charset="2"/>
              <a:buNone/>
            </a:pPr>
            <a:r>
              <a:rPr lang="fr-CH" altLang="fr-FR" sz="1200" smtClean="0">
                <a:latin typeface="Arial Black" panose="020B0A04020102020204" pitchFamily="34" charset="0"/>
              </a:rPr>
              <a:t>Resp. Service psychologique</a:t>
            </a:r>
          </a:p>
          <a:p>
            <a:pPr marL="0" indent="0" algn="ctr" eaLnBrk="1" hangingPunct="1">
              <a:lnSpc>
                <a:spcPct val="80000"/>
              </a:lnSpc>
              <a:buFont typeface="Monotype Sorts" pitchFamily="-109" charset="2"/>
              <a:buNone/>
            </a:pPr>
            <a:r>
              <a:rPr lang="fr-CH" altLang="fr-FR" sz="1200" smtClean="0">
                <a:latin typeface="Arial Black" panose="020B0A04020102020204" pitchFamily="34" charset="0"/>
              </a:rPr>
              <a:t>Clinique Bernoise Montana</a:t>
            </a:r>
          </a:p>
        </p:txBody>
      </p:sp>
      <p:sp>
        <p:nvSpPr>
          <p:cNvPr id="17412" name="Rectangle 15"/>
          <p:cNvSpPr>
            <a:spLocks noChangeArrowheads="1"/>
          </p:cNvSpPr>
          <p:nvPr/>
        </p:nvSpPr>
        <p:spPr bwMode="auto">
          <a:xfrm>
            <a:off x="793750" y="836613"/>
            <a:ext cx="9612313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accent2"/>
              </a:buClr>
              <a:buFont typeface="Monotype Sorts" pitchFamily="-109" charset="2"/>
              <a:buChar char="z"/>
              <a:defRPr kumimoji="1" sz="32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1pPr>
            <a:lvl2pPr marL="37931725" indent="-37474525">
              <a:spcBef>
                <a:spcPct val="20000"/>
              </a:spcBef>
              <a:buClr>
                <a:schemeClr val="accent2"/>
              </a:buClr>
              <a:buFont typeface="Monotype Sorts" pitchFamily="-109" charset="2"/>
              <a:buChar char="y"/>
              <a:defRPr kumimoji="1" sz="28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Monotype Sorts" pitchFamily="-109" charset="2"/>
              <a:buChar char="x"/>
              <a:defRPr kumimoji="1" sz="24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Char char="•"/>
              <a:defRPr kumimoji="1" sz="20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Char char="–"/>
              <a:defRPr kumimoji="1" sz="20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–"/>
              <a:defRPr kumimoji="1" sz="20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–"/>
              <a:defRPr kumimoji="1" sz="20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–"/>
              <a:defRPr kumimoji="1" sz="20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–"/>
              <a:defRPr kumimoji="1" sz="20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kumimoji="0" lang="fr-FR" altLang="fr-FR" sz="2800" b="1"/>
              <a:t>Kick-off interprofessionnalité - Santé Valais</a:t>
            </a:r>
            <a:endParaRPr kumimoji="0" lang="fr-CH" altLang="fr-FR" sz="2800" b="1"/>
          </a:p>
        </p:txBody>
      </p:sp>
      <p:pic>
        <p:nvPicPr>
          <p:cNvPr id="17413" name="Imag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2420938"/>
            <a:ext cx="3455987" cy="280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549275"/>
            <a:ext cx="8078787" cy="571500"/>
          </a:xfrm>
        </p:spPr>
        <p:txBody>
          <a:bodyPr/>
          <a:lstStyle/>
          <a:p>
            <a:pPr algn="ctr"/>
            <a:r>
              <a:rPr lang="fr-CH" altLang="fr-FR" sz="3600" smtClean="0"/>
              <a:t>Plan :</a:t>
            </a:r>
            <a:endParaRPr lang="fr-FR" altLang="fr-FR" sz="3600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0113" y="2349500"/>
            <a:ext cx="7772400" cy="1785938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AutoNum type="arabicPlain"/>
            </a:pPr>
            <a:r>
              <a:rPr lang="fr-CH" altLang="fr-FR" smtClean="0"/>
              <a:t>Pour quoi l’interdisciplinarité ?</a:t>
            </a:r>
          </a:p>
          <a:p>
            <a:pPr eaLnBrk="1" hangingPunct="1">
              <a:buFont typeface="Wingdings" panose="05000000000000000000" pitchFamily="2" charset="2"/>
              <a:buAutoNum type="arabicPlain"/>
            </a:pPr>
            <a:r>
              <a:rPr lang="fr-CH" altLang="fr-FR" smtClean="0"/>
              <a:t>Les conditions d’un réseau ?</a:t>
            </a:r>
          </a:p>
          <a:p>
            <a:pPr eaLnBrk="1" hangingPunct="1">
              <a:buFont typeface="Wingdings" panose="05000000000000000000" pitchFamily="2" charset="2"/>
              <a:buAutoNum type="arabicPlain"/>
            </a:pPr>
            <a:r>
              <a:rPr lang="fr-CH" altLang="fr-FR" smtClean="0"/>
              <a:t>Communication = mettre en commun</a:t>
            </a:r>
          </a:p>
          <a:p>
            <a:pPr marL="1828800" lvl="4" indent="0" eaLnBrk="1" hangingPunct="1">
              <a:buFontTx/>
              <a:buNone/>
            </a:pPr>
            <a:r>
              <a:rPr lang="fr-CH" altLang="fr-FR" smtClean="0"/>
              <a:t>                       </a:t>
            </a:r>
            <a:r>
              <a:rPr lang="fr-CH" altLang="fr-FR" sz="3200" smtClean="0"/>
              <a:t>nos différences</a:t>
            </a:r>
          </a:p>
        </p:txBody>
      </p:sp>
      <p:pic>
        <p:nvPicPr>
          <p:cNvPr id="18436" name="Picture 3" descr="LOG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5388" y="6165850"/>
            <a:ext cx="328612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0113" y="1844675"/>
            <a:ext cx="7993062" cy="2290763"/>
          </a:xfrm>
        </p:spPr>
        <p:txBody>
          <a:bodyPr/>
          <a:lstStyle/>
          <a:p>
            <a:pPr marL="0" indent="0">
              <a:buFont typeface="Monotype Sorts" pitchFamily="-109" charset="2"/>
              <a:buNone/>
            </a:pPr>
            <a:r>
              <a:rPr lang="fr-FR" altLang="fr-FR" smtClean="0"/>
              <a:t>« Aucune profession ne possède à elle seule toute l’expertise requise pour répondre de manière satisfaisante et efficace à la gamme complexe des besoins de nombreux usagers des services de santé » </a:t>
            </a:r>
          </a:p>
          <a:p>
            <a:pPr marL="0" indent="0">
              <a:buFont typeface="Monotype Sorts" pitchFamily="-109" charset="2"/>
              <a:buNone/>
            </a:pPr>
            <a:endParaRPr lang="fr-CH" altLang="fr-FR" smtClean="0"/>
          </a:p>
          <a:p>
            <a:pPr marL="0" indent="0">
              <a:buFont typeface="Monotype Sorts" pitchFamily="-109" charset="2"/>
              <a:buNone/>
            </a:pPr>
            <a:r>
              <a:rPr lang="en-GB" altLang="fr-FR" sz="1600" smtClean="0"/>
              <a:t>CIHC Consortium pancanadien pour l’interprofessionnalisme en santé (2008). Report : Knowledge Transfer &amp; Exchange in Interprofessional Education. </a:t>
            </a:r>
            <a:endParaRPr lang="fr-CH" altLang="fr-FR" sz="1600" smtClean="0"/>
          </a:p>
        </p:txBody>
      </p:sp>
      <p:pic>
        <p:nvPicPr>
          <p:cNvPr id="20483" name="Picture 3" descr="LOG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5388" y="6165850"/>
            <a:ext cx="328612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Rectangle 2"/>
          <p:cNvSpPr>
            <a:spLocks noChangeArrowheads="1"/>
          </p:cNvSpPr>
          <p:nvPr/>
        </p:nvSpPr>
        <p:spPr bwMode="auto">
          <a:xfrm>
            <a:off x="668338" y="404813"/>
            <a:ext cx="81470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Monotype Sorts" pitchFamily="-109" charset="2"/>
              <a:buChar char="z"/>
              <a:defRPr kumimoji="1" sz="32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1pPr>
            <a:lvl2pPr marL="37931725" indent="-37474525">
              <a:spcBef>
                <a:spcPct val="20000"/>
              </a:spcBef>
              <a:buClr>
                <a:schemeClr val="accent2"/>
              </a:buClr>
              <a:buFont typeface="Monotype Sorts" pitchFamily="-109" charset="2"/>
              <a:buChar char="y"/>
              <a:defRPr kumimoji="1" sz="28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Monotype Sorts" pitchFamily="-109" charset="2"/>
              <a:buChar char="x"/>
              <a:defRPr kumimoji="1" sz="24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Char char="•"/>
              <a:defRPr kumimoji="1" sz="20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Char char="–"/>
              <a:defRPr kumimoji="1" sz="20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–"/>
              <a:defRPr kumimoji="1" sz="20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–"/>
              <a:defRPr kumimoji="1" sz="20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–"/>
              <a:defRPr kumimoji="1" sz="20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–"/>
              <a:defRPr kumimoji="1" sz="20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kumimoji="0" lang="fr-CH" altLang="fr-FR" sz="3600">
                <a:latin typeface="Arial Black" panose="020B0A04020102020204" pitchFamily="34" charset="0"/>
              </a:rPr>
              <a:t>Le sens de l’interdisciplinarité 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5763" y="1773238"/>
            <a:ext cx="8497887" cy="2290762"/>
          </a:xfrm>
        </p:spPr>
        <p:txBody>
          <a:bodyPr/>
          <a:lstStyle/>
          <a:p>
            <a:pPr marL="0" indent="0">
              <a:buFont typeface="Monotype Sorts" pitchFamily="-109" charset="2"/>
              <a:buNone/>
            </a:pPr>
            <a:r>
              <a:rPr lang="fr-FR" altLang="fr-FR" sz="1800" b="1" smtClean="0"/>
              <a:t>« L’interdisciplinarité se situe à contre-courant de l'évolution de la médecine qui considère la division croissante du travail comme un facteur de succès technique. » (Champy, 2015)</a:t>
            </a:r>
          </a:p>
          <a:p>
            <a:pPr marL="0" indent="0">
              <a:buFont typeface="Monotype Sorts" pitchFamily="-109" charset="2"/>
              <a:buNone/>
            </a:pPr>
            <a:endParaRPr lang="fr-FR" altLang="fr-FR" sz="1800" b="1" smtClean="0"/>
          </a:p>
          <a:p>
            <a:pPr marL="0" indent="0">
              <a:buFont typeface="Wingdings" panose="05000000000000000000" pitchFamily="2" charset="2"/>
              <a:buChar char="q"/>
            </a:pPr>
            <a:r>
              <a:rPr lang="fr-CH" altLang="fr-FR" sz="1800" smtClean="0"/>
              <a:t> 	Reconnaître la complexité =&gt; humilité (reconnaître ses limites)</a:t>
            </a:r>
          </a:p>
          <a:p>
            <a:pPr marL="0" indent="0">
              <a:buFont typeface="Wingdings" panose="05000000000000000000" pitchFamily="2" charset="2"/>
              <a:buChar char="q"/>
            </a:pPr>
            <a:r>
              <a:rPr lang="fr-CH" altLang="fr-FR" sz="1800" smtClean="0"/>
              <a:t> 	Rechercher une relation de partenariat avec le patient (dimension                                                                      	thérapeutique à travers son propre lâcher-prise) </a:t>
            </a:r>
          </a:p>
          <a:p>
            <a:pPr marL="0" indent="0">
              <a:buFont typeface="Wingdings" panose="05000000000000000000" pitchFamily="2" charset="2"/>
              <a:buChar char="q"/>
            </a:pPr>
            <a:r>
              <a:rPr lang="fr-CH" altLang="fr-FR" sz="1800" smtClean="0"/>
              <a:t> 	Restituer la dimension globale du patient, c'est honorer sa singularité, lui  	reconnaître des ressources, des compétences dont on va avoir besoin ; 	lui accorder le statut d'un partenaire </a:t>
            </a:r>
          </a:p>
          <a:p>
            <a:pPr marL="0" indent="0">
              <a:buFont typeface="Monotype Sorts" pitchFamily="-109" charset="2"/>
              <a:buNone/>
            </a:pPr>
            <a:r>
              <a:rPr lang="fr-CH" altLang="fr-FR" sz="1800" smtClean="0"/>
              <a:t>	=&gt; Empowerment, renforcement de l'auto-efficacité du patient</a:t>
            </a:r>
            <a:endParaRPr lang="fr-CH" altLang="fr-FR" sz="1400" smtClean="0"/>
          </a:p>
          <a:p>
            <a:pPr marL="0" indent="0">
              <a:buClr>
                <a:srgbClr val="FFCC00"/>
              </a:buClr>
              <a:buFont typeface="Wingdings" panose="05000000000000000000" pitchFamily="2" charset="2"/>
              <a:buChar char="q"/>
            </a:pPr>
            <a:r>
              <a:rPr lang="fr-CH" altLang="fr-FR" sz="1800" smtClean="0">
                <a:solidFill>
                  <a:srgbClr val="000000"/>
                </a:solidFill>
              </a:rPr>
              <a:t> 	Pour une meilleure qualité et continuité des soins (réduction du stress)</a:t>
            </a:r>
          </a:p>
          <a:p>
            <a:pPr marL="0" indent="0">
              <a:buFont typeface="Monotype Sorts" pitchFamily="-109" charset="2"/>
              <a:buNone/>
            </a:pPr>
            <a:endParaRPr lang="fr-CH" altLang="fr-FR" smtClean="0"/>
          </a:p>
        </p:txBody>
      </p:sp>
      <p:pic>
        <p:nvPicPr>
          <p:cNvPr id="22531" name="Picture 3" descr="LOG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5388" y="6165850"/>
            <a:ext cx="328612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Rectangle 2"/>
          <p:cNvSpPr>
            <a:spLocks noChangeArrowheads="1"/>
          </p:cNvSpPr>
          <p:nvPr/>
        </p:nvSpPr>
        <p:spPr bwMode="auto">
          <a:xfrm>
            <a:off x="125413" y="420688"/>
            <a:ext cx="90185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Monotype Sorts" pitchFamily="-109" charset="2"/>
              <a:buChar char="z"/>
              <a:defRPr kumimoji="1" sz="32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1pPr>
            <a:lvl2pPr marL="37931725" indent="-37474525">
              <a:spcBef>
                <a:spcPct val="20000"/>
              </a:spcBef>
              <a:buClr>
                <a:schemeClr val="accent2"/>
              </a:buClr>
              <a:buFont typeface="Monotype Sorts" pitchFamily="-109" charset="2"/>
              <a:buChar char="y"/>
              <a:defRPr kumimoji="1" sz="28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Monotype Sorts" pitchFamily="-109" charset="2"/>
              <a:buChar char="x"/>
              <a:defRPr kumimoji="1" sz="24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Char char="•"/>
              <a:defRPr kumimoji="1" sz="20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Char char="–"/>
              <a:defRPr kumimoji="1" sz="20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–"/>
              <a:defRPr kumimoji="1" sz="20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–"/>
              <a:defRPr kumimoji="1" sz="20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–"/>
              <a:defRPr kumimoji="1" sz="20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–"/>
              <a:defRPr kumimoji="1" sz="20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kumimoji="0" lang="fr-CH" altLang="fr-FR" sz="3600">
                <a:latin typeface="Arial Black" panose="020B0A04020102020204" pitchFamily="34" charset="0"/>
              </a:rPr>
              <a:t>Le sens de l’interdisciplinarité (II) 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re 1"/>
          <p:cNvSpPr>
            <a:spLocks noGrp="1"/>
          </p:cNvSpPr>
          <p:nvPr>
            <p:ph type="title"/>
          </p:nvPr>
        </p:nvSpPr>
        <p:spPr>
          <a:xfrm>
            <a:off x="406400" y="533400"/>
            <a:ext cx="8737600" cy="1143000"/>
          </a:xfrm>
        </p:spPr>
        <p:txBody>
          <a:bodyPr/>
          <a:lstStyle/>
          <a:p>
            <a:r>
              <a:rPr lang="fr-FR" altLang="fr-FR" sz="3600" smtClean="0"/>
              <a:t>Conditions de l’interdisciplinarité</a:t>
            </a:r>
            <a:r>
              <a:rPr lang="fr-FR" altLang="fr-FR" sz="3200" smtClean="0"/>
              <a:t/>
            </a:r>
            <a:br>
              <a:rPr lang="fr-FR" altLang="fr-FR" sz="3200" smtClean="0"/>
            </a:br>
            <a:r>
              <a:rPr lang="fr-FR" altLang="fr-FR" sz="3200" smtClean="0"/>
              <a:t> </a:t>
            </a:r>
          </a:p>
        </p:txBody>
      </p:sp>
      <p:sp>
        <p:nvSpPr>
          <p:cNvPr id="24579" name="Espace réservé du contenu 2"/>
          <p:cNvSpPr>
            <a:spLocks noGrp="1"/>
          </p:cNvSpPr>
          <p:nvPr>
            <p:ph idx="1"/>
          </p:nvPr>
        </p:nvSpPr>
        <p:spPr>
          <a:xfrm>
            <a:off x="457200" y="1828800"/>
            <a:ext cx="8178800" cy="4171950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endParaRPr lang="fr-FR" altLang="fr-FR" sz="1800" smtClean="0"/>
          </a:p>
          <a:p>
            <a:pPr>
              <a:buFont typeface="Monotype Sorts" pitchFamily="-109" charset="2"/>
              <a:buNone/>
            </a:pPr>
            <a:r>
              <a:rPr lang="fr-FR" altLang="fr-FR" sz="2400" b="1" smtClean="0"/>
              <a:t>a) Sur un plan relationnel </a:t>
            </a:r>
            <a:r>
              <a:rPr lang="fr-FR" altLang="fr-FR" sz="1800" b="1" smtClean="0"/>
              <a:t>: </a:t>
            </a:r>
          </a:p>
          <a:p>
            <a:pPr>
              <a:buFont typeface="Monotype Sorts" pitchFamily="-109" charset="2"/>
              <a:buNone/>
            </a:pPr>
            <a:endParaRPr lang="fr-FR" altLang="fr-FR" sz="1800" smtClean="0"/>
          </a:p>
          <a:p>
            <a:pPr>
              <a:buFont typeface="Wingdings" panose="05000000000000000000" pitchFamily="2" charset="2"/>
              <a:buChar char="q"/>
            </a:pPr>
            <a:r>
              <a:rPr lang="fr-FR" altLang="fr-FR" sz="2400" smtClean="0"/>
              <a:t>En rencontrant l'autre dans sa différence </a:t>
            </a:r>
            <a:endParaRPr lang="fr-CH" altLang="fr-FR" sz="2400" smtClean="0"/>
          </a:p>
          <a:p>
            <a:pPr>
              <a:buFont typeface="Wingdings" panose="05000000000000000000" pitchFamily="2" charset="2"/>
              <a:buChar char="q"/>
            </a:pPr>
            <a:r>
              <a:rPr lang="fr-FR" altLang="fr-FR" sz="2400" smtClean="0"/>
              <a:t>En exprimant de manière explicite ses besoins, ses attentes et en invitant l'interlocuteur à clarifier ses besoins, ses attentes </a:t>
            </a:r>
            <a:endParaRPr lang="fr-CH" altLang="fr-FR" sz="2400" smtClean="0"/>
          </a:p>
          <a:p>
            <a:pPr>
              <a:buFont typeface="Wingdings" panose="05000000000000000000" pitchFamily="2" charset="2"/>
              <a:buChar char="q"/>
            </a:pPr>
            <a:r>
              <a:rPr lang="fr-FR" altLang="fr-FR" sz="2400" smtClean="0"/>
              <a:t>En faisant preuve d'authenticité, d'honnêteté et d'humilité</a:t>
            </a:r>
            <a:endParaRPr lang="fr-CH" altLang="fr-FR" sz="2400" smtClean="0"/>
          </a:p>
          <a:p>
            <a:pPr>
              <a:buFont typeface="Wingdings" panose="05000000000000000000" pitchFamily="2" charset="2"/>
              <a:buChar char="q"/>
            </a:pPr>
            <a:r>
              <a:rPr lang="fr-FR" altLang="fr-FR" sz="2400" smtClean="0"/>
              <a:t>Avec l'idée que l'interdisciplinarité va augmenter la qualité de sa consultation</a:t>
            </a:r>
            <a:endParaRPr lang="fr-CH" altLang="fr-FR" sz="2400" smtClean="0"/>
          </a:p>
          <a:p>
            <a:pPr lvl="1"/>
            <a:endParaRPr lang="en-GB" altLang="fr-FR" smtClean="0"/>
          </a:p>
          <a:p>
            <a:pPr lvl="1"/>
            <a:endParaRPr lang="en-GB" altLang="fr-FR" smtClean="0"/>
          </a:p>
          <a:p>
            <a:pPr>
              <a:buFont typeface="Monotype Sorts" pitchFamily="-109" charset="2"/>
              <a:buNone/>
            </a:pPr>
            <a:r>
              <a:rPr lang="en-GB" altLang="fr-FR" smtClean="0"/>
              <a:t>	</a:t>
            </a:r>
            <a:endParaRPr lang="fr-FR" altLang="fr-F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re 1"/>
          <p:cNvSpPr>
            <a:spLocks noGrp="1"/>
          </p:cNvSpPr>
          <p:nvPr>
            <p:ph type="title"/>
          </p:nvPr>
        </p:nvSpPr>
        <p:spPr>
          <a:xfrm>
            <a:off x="406400" y="533400"/>
            <a:ext cx="8737600" cy="1143000"/>
          </a:xfrm>
        </p:spPr>
        <p:txBody>
          <a:bodyPr/>
          <a:lstStyle/>
          <a:p>
            <a:r>
              <a:rPr lang="fr-FR" altLang="fr-FR" sz="3200" smtClean="0"/>
              <a:t>Conditions de l’interdisciplinarité (II)</a:t>
            </a:r>
            <a:br>
              <a:rPr lang="fr-FR" altLang="fr-FR" sz="3200" smtClean="0"/>
            </a:br>
            <a:r>
              <a:rPr lang="fr-FR" altLang="fr-FR" sz="3200" smtClean="0"/>
              <a:t> </a:t>
            </a:r>
          </a:p>
        </p:txBody>
      </p:sp>
      <p:sp>
        <p:nvSpPr>
          <p:cNvPr id="25603" name="Espace réservé du contenu 2"/>
          <p:cNvSpPr>
            <a:spLocks noGrp="1"/>
          </p:cNvSpPr>
          <p:nvPr>
            <p:ph idx="1"/>
          </p:nvPr>
        </p:nvSpPr>
        <p:spPr>
          <a:xfrm>
            <a:off x="447675" y="1266825"/>
            <a:ext cx="8178800" cy="4171950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endParaRPr lang="fr-FR" altLang="fr-FR" sz="1800" smtClean="0"/>
          </a:p>
          <a:p>
            <a:pPr>
              <a:buFont typeface="Monotype Sorts" pitchFamily="-109" charset="2"/>
              <a:buNone/>
            </a:pPr>
            <a:r>
              <a:rPr lang="fr-FR" altLang="fr-FR" sz="2400" b="1" smtClean="0"/>
              <a:t>b) Sur un plan méthodologique </a:t>
            </a:r>
            <a:r>
              <a:rPr lang="fr-FR" altLang="fr-FR" sz="1800" b="1" smtClean="0"/>
              <a:t>: </a:t>
            </a:r>
            <a:endParaRPr lang="fr-FR" altLang="fr-FR" sz="1800" smtClean="0"/>
          </a:p>
          <a:p>
            <a:pPr>
              <a:buFont typeface="Wingdings" panose="05000000000000000000" pitchFamily="2" charset="2"/>
              <a:buChar char="q"/>
            </a:pPr>
            <a:r>
              <a:rPr lang="fr-CH" altLang="fr-FR" sz="2400" smtClean="0"/>
              <a:t>Des objectifs, des valeurs communes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fr-CH" altLang="fr-FR" sz="2400" smtClean="0"/>
              <a:t>Définition d'un cadre de pratiques – réunion d’équipe interdisciplinaire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fr-CH" altLang="fr-FR" sz="2400" smtClean="0"/>
              <a:t>Les rôles soient clairement définis et répartis au sein de l'équipe (Objectifs, mesures/moyens, indicateurs, risques, contre-indications, infos requises, infos à transmettre, contributions à l’auto-efficacité du patient)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fr-CH" altLang="fr-FR" sz="2400" smtClean="0"/>
              <a:t>Dossier de soin du patient – Carnet de transmission à domicile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fr-CH" altLang="fr-FR" sz="2400" smtClean="0"/>
              <a:t>Structurer l'information - une communication formalisée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fr-CH" altLang="fr-FR" sz="2400" smtClean="0"/>
              <a:t>Des outils rapides et efficaces</a:t>
            </a:r>
          </a:p>
          <a:p>
            <a:pPr marL="457200" lvl="1" indent="0">
              <a:buFont typeface="Monotype Sorts" pitchFamily="-109" charset="2"/>
              <a:buNone/>
            </a:pPr>
            <a:endParaRPr lang="en-GB" altLang="fr-FR" smtClean="0"/>
          </a:p>
          <a:p>
            <a:pPr marL="457200" lvl="1" indent="0"/>
            <a:endParaRPr lang="en-GB" altLang="fr-FR" smtClean="0"/>
          </a:p>
          <a:p>
            <a:pPr>
              <a:buFont typeface="Monotype Sorts" pitchFamily="-109" charset="2"/>
              <a:buNone/>
            </a:pPr>
            <a:r>
              <a:rPr lang="en-GB" altLang="fr-FR" smtClean="0"/>
              <a:t>	</a:t>
            </a:r>
            <a:endParaRPr lang="fr-FR" altLang="fr-F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re 1"/>
          <p:cNvSpPr>
            <a:spLocks noGrp="1"/>
          </p:cNvSpPr>
          <p:nvPr>
            <p:ph type="title"/>
          </p:nvPr>
        </p:nvSpPr>
        <p:spPr>
          <a:xfrm>
            <a:off x="611188" y="260350"/>
            <a:ext cx="8737600" cy="1143000"/>
          </a:xfrm>
        </p:spPr>
        <p:txBody>
          <a:bodyPr/>
          <a:lstStyle/>
          <a:p>
            <a:r>
              <a:rPr lang="fr-FR" altLang="fr-FR" sz="3200" smtClean="0"/>
              <a:t/>
            </a:r>
            <a:br>
              <a:rPr lang="fr-FR" altLang="fr-FR" sz="3200" smtClean="0"/>
            </a:br>
            <a:r>
              <a:rPr lang="fr-FR" altLang="fr-FR" sz="3200" smtClean="0"/>
              <a:t/>
            </a:r>
            <a:br>
              <a:rPr lang="fr-FR" altLang="fr-FR" sz="3200" smtClean="0"/>
            </a:br>
            <a:r>
              <a:rPr lang="fr-FR" altLang="fr-FR" sz="2800" smtClean="0"/>
              <a:t/>
            </a:r>
            <a:br>
              <a:rPr lang="fr-FR" altLang="fr-FR" sz="2800" smtClean="0"/>
            </a:br>
            <a:r>
              <a:rPr lang="fr-FR" altLang="fr-FR" sz="2800" smtClean="0"/>
              <a:t>COMMUNICATION : 7 COMMANDEMENTS</a:t>
            </a:r>
            <a:r>
              <a:rPr lang="fr-FR" altLang="fr-FR" sz="3200" smtClean="0"/>
              <a:t/>
            </a:r>
            <a:br>
              <a:rPr lang="fr-FR" altLang="fr-FR" sz="3200" smtClean="0"/>
            </a:br>
            <a:r>
              <a:rPr lang="fr-FR" altLang="fr-FR" sz="3200" smtClean="0"/>
              <a:t> </a:t>
            </a:r>
          </a:p>
        </p:txBody>
      </p:sp>
      <p:pic>
        <p:nvPicPr>
          <p:cNvPr id="26627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6225" y="4941888"/>
            <a:ext cx="3783013" cy="189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8" name="Rectangle 1"/>
          <p:cNvSpPr>
            <a:spLocks noChangeArrowheads="1"/>
          </p:cNvSpPr>
          <p:nvPr/>
        </p:nvSpPr>
        <p:spPr bwMode="auto">
          <a:xfrm>
            <a:off x="468313" y="1700213"/>
            <a:ext cx="8856662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spcBef>
                <a:spcPct val="20000"/>
              </a:spcBef>
              <a:buClr>
                <a:schemeClr val="accent2"/>
              </a:buClr>
              <a:buFont typeface="Monotype Sorts" pitchFamily="-109" charset="2"/>
              <a:buChar char="z"/>
              <a:defRPr kumimoji="1" sz="32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1pPr>
            <a:lvl2pPr marL="37931725" indent="-37474525">
              <a:spcBef>
                <a:spcPct val="20000"/>
              </a:spcBef>
              <a:buClr>
                <a:schemeClr val="accent2"/>
              </a:buClr>
              <a:buFont typeface="Monotype Sorts" pitchFamily="-109" charset="2"/>
              <a:buChar char="y"/>
              <a:defRPr kumimoji="1" sz="28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Monotype Sorts" pitchFamily="-109" charset="2"/>
              <a:buChar char="x"/>
              <a:defRPr kumimoji="1" sz="24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Char char="•"/>
              <a:defRPr kumimoji="1" sz="20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Char char="–"/>
              <a:defRPr kumimoji="1" sz="20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–"/>
              <a:defRPr kumimoji="1" sz="20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–"/>
              <a:defRPr kumimoji="1" sz="20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–"/>
              <a:defRPr kumimoji="1" sz="20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–"/>
              <a:defRPr kumimoji="1" sz="20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Arial Black" panose="020B0A04020102020204" pitchFamily="34" charset="0"/>
              <a:buAutoNum type="arabicPeriod"/>
            </a:pPr>
            <a:r>
              <a:rPr kumimoji="0" lang="fr-FR" altLang="fr-FR" sz="2000"/>
              <a:t>On ne peut pas ne pas communiquer =&gt;non-verbal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kumimoji="0" lang="fr-FR" altLang="fr-FR" sz="2000"/>
              <a:t>2. Toute communication présente deux aspects: le contenu et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kumimoji="0" lang="fr-FR" altLang="fr-FR" sz="2000"/>
              <a:t>    la relation =&gt; asking for permission : « Souhaitez-vous   connaître mon point de vue ? »</a:t>
            </a:r>
            <a:endParaRPr kumimoji="0" lang="fr-CH" altLang="fr-FR" sz="20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kumimoji="0" lang="fr-FR" altLang="fr-FR" sz="2000"/>
              <a:t>3. Message « je » (Le « tu » tue…)</a:t>
            </a:r>
            <a:endParaRPr kumimoji="0" lang="fr-CH" altLang="fr-FR" sz="20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kumimoji="0" lang="fr-FR" altLang="fr-FR" sz="2000"/>
              <a:t>4. La communication humaine utilise deux modes de               communication: digitale (intellect) et analogique (non-verbal)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kumimoji="0" lang="fr-FR" altLang="fr-FR" sz="2000"/>
              <a:t>=&gt; Mettre des mots sur son ressenti émotionnel et sur ce qu’on en perçoit chez son interlocuteur </a:t>
            </a:r>
            <a:endParaRPr kumimoji="0" lang="fr-CH" altLang="fr-FR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re 1"/>
          <p:cNvSpPr>
            <a:spLocks noGrp="1"/>
          </p:cNvSpPr>
          <p:nvPr>
            <p:ph type="title"/>
          </p:nvPr>
        </p:nvSpPr>
        <p:spPr>
          <a:xfrm>
            <a:off x="155575" y="908050"/>
            <a:ext cx="8883650" cy="1143000"/>
          </a:xfrm>
        </p:spPr>
        <p:txBody>
          <a:bodyPr/>
          <a:lstStyle/>
          <a:p>
            <a:r>
              <a:rPr lang="fr-FR" altLang="fr-FR" sz="3200" smtClean="0"/>
              <a:t/>
            </a:r>
            <a:br>
              <a:rPr lang="fr-FR" altLang="fr-FR" sz="3200" smtClean="0"/>
            </a:br>
            <a:r>
              <a:rPr lang="fr-FR" altLang="fr-FR" sz="3200" smtClean="0"/>
              <a:t/>
            </a:r>
            <a:br>
              <a:rPr lang="fr-FR" altLang="fr-FR" sz="3200" smtClean="0"/>
            </a:br>
            <a:r>
              <a:rPr lang="fr-FR" altLang="fr-FR" sz="2800" smtClean="0"/>
              <a:t/>
            </a:r>
            <a:br>
              <a:rPr lang="fr-FR" altLang="fr-FR" sz="2800" smtClean="0"/>
            </a:br>
            <a:r>
              <a:rPr lang="fr-FR" altLang="fr-FR" sz="2800" smtClean="0"/>
              <a:t>COMMUNICATION : 7 COMMANDEMENTS (II)</a:t>
            </a:r>
            <a:r>
              <a:rPr lang="fr-FR" altLang="fr-FR" sz="3200" smtClean="0"/>
              <a:t/>
            </a:r>
            <a:br>
              <a:rPr lang="fr-FR" altLang="fr-FR" sz="3200" smtClean="0"/>
            </a:br>
            <a:r>
              <a:rPr lang="fr-FR" altLang="fr-FR" sz="3200" smtClean="0"/>
              <a:t/>
            </a:r>
            <a:br>
              <a:rPr lang="fr-FR" altLang="fr-FR" sz="3200" smtClean="0"/>
            </a:br>
            <a:r>
              <a:rPr lang="fr-FR" altLang="fr-FR" sz="3200" smtClean="0"/>
              <a:t> </a:t>
            </a:r>
          </a:p>
        </p:txBody>
      </p:sp>
      <p:sp>
        <p:nvSpPr>
          <p:cNvPr id="27651" name="Rectangle 1"/>
          <p:cNvSpPr>
            <a:spLocks noChangeArrowheads="1"/>
          </p:cNvSpPr>
          <p:nvPr/>
        </p:nvSpPr>
        <p:spPr bwMode="auto">
          <a:xfrm>
            <a:off x="468313" y="1700213"/>
            <a:ext cx="8570912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spcBef>
                <a:spcPct val="20000"/>
              </a:spcBef>
              <a:buClr>
                <a:schemeClr val="accent2"/>
              </a:buClr>
              <a:buFont typeface="Monotype Sorts" pitchFamily="-109" charset="2"/>
              <a:buChar char="z"/>
              <a:defRPr kumimoji="1" sz="32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1pPr>
            <a:lvl2pPr marL="37931725" indent="-37474525">
              <a:spcBef>
                <a:spcPct val="20000"/>
              </a:spcBef>
              <a:buClr>
                <a:schemeClr val="accent2"/>
              </a:buClr>
              <a:buFont typeface="Monotype Sorts" pitchFamily="-109" charset="2"/>
              <a:buChar char="y"/>
              <a:defRPr kumimoji="1" sz="28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Monotype Sorts" pitchFamily="-109" charset="2"/>
              <a:buChar char="x"/>
              <a:defRPr kumimoji="1" sz="24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Char char="•"/>
              <a:defRPr kumimoji="1" sz="20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Char char="–"/>
              <a:defRPr kumimoji="1" sz="20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–"/>
              <a:defRPr kumimoji="1" sz="20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–"/>
              <a:defRPr kumimoji="1" sz="20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–"/>
              <a:defRPr kumimoji="1" sz="20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–"/>
              <a:defRPr kumimoji="1" sz="20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AutoNum type="arabicPeriod" startAt="5"/>
            </a:pPr>
            <a:r>
              <a:rPr kumimoji="0" lang="fr-FR" altLang="fr-FR" sz="2400"/>
              <a:t>Moins on parle, plus le non-verbal est important =&gt; 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kumimoji="0" lang="fr-FR" altLang="fr-FR" sz="2400"/>
              <a:t>     contact visuel et gérer, instaurer les silences (pauses) </a:t>
            </a:r>
          </a:p>
          <a:p>
            <a:pPr eaLnBrk="1" hangingPunct="1">
              <a:spcBef>
                <a:spcPct val="0"/>
              </a:spcBef>
              <a:buClrTx/>
              <a:buFontTx/>
              <a:buAutoNum type="arabicPeriod" startAt="6"/>
            </a:pPr>
            <a:r>
              <a:rPr kumimoji="0" lang="fr-CH" altLang="fr-FR" sz="2400"/>
              <a:t>Toute communication implique une part importante d’interprétation =&gt; demander un feedback</a:t>
            </a:r>
          </a:p>
          <a:p>
            <a:pPr eaLnBrk="1" hangingPunct="1">
              <a:spcBef>
                <a:spcPct val="0"/>
              </a:spcBef>
              <a:buClrTx/>
              <a:buFontTx/>
              <a:buAutoNum type="arabicPeriod" startAt="6"/>
            </a:pPr>
            <a:r>
              <a:rPr kumimoji="0" lang="fr-CH" altLang="fr-FR" sz="2400"/>
              <a:t>Etre authentique pour susciter la confiance </a:t>
            </a:r>
          </a:p>
          <a:p>
            <a:pPr eaLnBrk="1" hangingPunct="1">
              <a:spcBef>
                <a:spcPct val="0"/>
              </a:spcBef>
              <a:buClrTx/>
              <a:buFontTx/>
              <a:buAutoNum type="arabicPeriod" startAt="6"/>
            </a:pPr>
            <a:endParaRPr kumimoji="0" lang="fr-CH" altLang="fr-FR" sz="2400"/>
          </a:p>
        </p:txBody>
      </p:sp>
      <p:sp>
        <p:nvSpPr>
          <p:cNvPr id="27652" name="ZoneTexte 4"/>
          <p:cNvSpPr txBox="1">
            <a:spLocks noChangeArrowheads="1"/>
          </p:cNvSpPr>
          <p:nvPr/>
        </p:nvSpPr>
        <p:spPr bwMode="auto">
          <a:xfrm>
            <a:off x="3357563" y="4598988"/>
            <a:ext cx="2967037" cy="2259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Font typeface="Monotype Sorts" pitchFamily="-109" charset="2"/>
              <a:buChar char="z"/>
              <a:defRPr kumimoji="1" sz="32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1pPr>
            <a:lvl2pPr marL="37931725" indent="-37474525">
              <a:spcBef>
                <a:spcPct val="20000"/>
              </a:spcBef>
              <a:buClr>
                <a:schemeClr val="accent2"/>
              </a:buClr>
              <a:buFont typeface="Monotype Sorts" pitchFamily="-109" charset="2"/>
              <a:buChar char="y"/>
              <a:defRPr kumimoji="1" sz="28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Monotype Sorts" pitchFamily="-109" charset="2"/>
              <a:buChar char="x"/>
              <a:defRPr kumimoji="1" sz="24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Char char="•"/>
              <a:defRPr kumimoji="1" sz="20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Char char="–"/>
              <a:defRPr kumimoji="1" sz="20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–"/>
              <a:defRPr kumimoji="1" sz="20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–"/>
              <a:defRPr kumimoji="1" sz="20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–"/>
              <a:defRPr kumimoji="1" sz="20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–"/>
              <a:defRPr kumimoji="1" sz="20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kumimoji="0" lang="fr-FR" altLang="fr-FR" sz="2400"/>
          </a:p>
        </p:txBody>
      </p:sp>
      <p:pic>
        <p:nvPicPr>
          <p:cNvPr id="27653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6025" y="3657600"/>
            <a:ext cx="417195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re 1"/>
          <p:cNvSpPr>
            <a:spLocks noGrp="1"/>
          </p:cNvSpPr>
          <p:nvPr>
            <p:ph type="title"/>
          </p:nvPr>
        </p:nvSpPr>
        <p:spPr>
          <a:xfrm>
            <a:off x="393700" y="260350"/>
            <a:ext cx="8737600" cy="1143000"/>
          </a:xfrm>
        </p:spPr>
        <p:txBody>
          <a:bodyPr/>
          <a:lstStyle/>
          <a:p>
            <a:r>
              <a:rPr lang="fr-FR" altLang="fr-FR" sz="3200" smtClean="0"/>
              <a:t>Objectif : empowerment du patient</a:t>
            </a:r>
            <a:br>
              <a:rPr lang="fr-FR" altLang="fr-FR" sz="3200" smtClean="0"/>
            </a:br>
            <a:r>
              <a:rPr lang="fr-FR" altLang="fr-FR" sz="3200" smtClean="0"/>
              <a:t> </a:t>
            </a:r>
          </a:p>
        </p:txBody>
      </p:sp>
      <p:sp>
        <p:nvSpPr>
          <p:cNvPr id="28675" name="Espace réservé du contenu 2"/>
          <p:cNvSpPr>
            <a:spLocks noGrp="1"/>
          </p:cNvSpPr>
          <p:nvPr>
            <p:ph idx="1"/>
          </p:nvPr>
        </p:nvSpPr>
        <p:spPr>
          <a:xfrm>
            <a:off x="447675" y="1266825"/>
            <a:ext cx="8178800" cy="4171950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endParaRPr lang="fr-FR" altLang="fr-FR" sz="1800" smtClean="0"/>
          </a:p>
          <a:p>
            <a:pPr>
              <a:buFont typeface="Monotype Sorts" pitchFamily="-109" charset="2"/>
              <a:buNone/>
            </a:pPr>
            <a:r>
              <a:rPr lang="fr-FR" altLang="fr-FR" sz="2400" b="1" smtClean="0"/>
              <a:t>Mobilisation de leurs ressources et compétences </a:t>
            </a:r>
          </a:p>
          <a:p>
            <a:pPr>
              <a:buFont typeface="Monotype Sorts" pitchFamily="-109" charset="2"/>
              <a:buNone/>
            </a:pPr>
            <a:r>
              <a:rPr lang="fr-FR" altLang="fr-FR" sz="2400" smtClean="0"/>
              <a:t>Les questions à poser dans ce contexte :</a:t>
            </a:r>
            <a:endParaRPr lang="fr-FR" altLang="fr-FR" sz="1800" smtClean="0"/>
          </a:p>
          <a:p>
            <a:pPr>
              <a:buFont typeface="Wingdings" panose="05000000000000000000" pitchFamily="2" charset="2"/>
              <a:buChar char="q"/>
            </a:pPr>
            <a:r>
              <a:rPr lang="fr-CH" altLang="fr-FR" sz="2400" smtClean="0"/>
              <a:t>Quel sera le plus petit changement que vous remarquerez lorsque ça ira mieux ?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fr-CH" altLang="fr-FR" sz="2400" smtClean="0"/>
              <a:t>Qu’est-ce qui vous aide ? Qu’est-ce qui vous fait plaisir ?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fr-CH" altLang="fr-FR" sz="2400" smtClean="0"/>
              <a:t>Qu’avez-vous fait aujourd’hui ? </a:t>
            </a:r>
          </a:p>
          <a:p>
            <a:pPr>
              <a:buFont typeface="Monotype Sorts" pitchFamily="-109" charset="2"/>
              <a:buNone/>
            </a:pPr>
            <a:endParaRPr lang="fr-CH" altLang="fr-FR" sz="2400" smtClean="0"/>
          </a:p>
          <a:p>
            <a:pPr marL="457200" lvl="1" indent="0">
              <a:buFont typeface="Monotype Sorts" pitchFamily="-109" charset="2"/>
              <a:buNone/>
            </a:pPr>
            <a:endParaRPr lang="en-GB" altLang="fr-FR" smtClean="0"/>
          </a:p>
          <a:p>
            <a:pPr marL="457200" lvl="1" indent="0"/>
            <a:endParaRPr lang="en-GB" altLang="fr-FR" smtClean="0"/>
          </a:p>
          <a:p>
            <a:pPr>
              <a:buFont typeface="Monotype Sorts" pitchFamily="-109" charset="2"/>
              <a:buNone/>
            </a:pPr>
            <a:r>
              <a:rPr lang="en-GB" altLang="fr-FR" smtClean="0"/>
              <a:t>	</a:t>
            </a:r>
            <a:endParaRPr lang="fr-FR" altLang="fr-FR" smtClean="0"/>
          </a:p>
        </p:txBody>
      </p:sp>
      <p:pic>
        <p:nvPicPr>
          <p:cNvPr id="28676" name="Imag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4149725"/>
            <a:ext cx="3384550" cy="270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re 1"/>
          <p:cNvSpPr>
            <a:spLocks noGrp="1"/>
          </p:cNvSpPr>
          <p:nvPr>
            <p:ph type="title"/>
          </p:nvPr>
        </p:nvSpPr>
        <p:spPr>
          <a:xfrm>
            <a:off x="406400" y="533400"/>
            <a:ext cx="8737600" cy="1143000"/>
          </a:xfrm>
        </p:spPr>
        <p:txBody>
          <a:bodyPr/>
          <a:lstStyle/>
          <a:p>
            <a:r>
              <a:rPr lang="fr-FR" altLang="fr-FR" sz="3600" smtClean="0"/>
              <a:t>Neurobiologie de l’empathie</a:t>
            </a:r>
            <a:r>
              <a:rPr lang="fr-FR" altLang="fr-FR" sz="3200" smtClean="0"/>
              <a:t/>
            </a:r>
            <a:br>
              <a:rPr lang="fr-FR" altLang="fr-FR" sz="3200" smtClean="0"/>
            </a:br>
            <a:r>
              <a:rPr lang="fr-FR" altLang="fr-FR" sz="3200" smtClean="0"/>
              <a:t> </a:t>
            </a:r>
          </a:p>
        </p:txBody>
      </p:sp>
      <p:sp>
        <p:nvSpPr>
          <p:cNvPr id="29699" name="Espace réservé du contenu 2"/>
          <p:cNvSpPr>
            <a:spLocks noGrp="1"/>
          </p:cNvSpPr>
          <p:nvPr>
            <p:ph idx="1"/>
          </p:nvPr>
        </p:nvSpPr>
        <p:spPr>
          <a:xfrm>
            <a:off x="0" y="1844675"/>
            <a:ext cx="9324975" cy="4171950"/>
          </a:xfrm>
        </p:spPr>
        <p:txBody>
          <a:bodyPr/>
          <a:lstStyle/>
          <a:p>
            <a:pPr marL="457200" lvl="1" indent="0">
              <a:buFont typeface="Monotype Sorts" pitchFamily="-109" charset="2"/>
              <a:buNone/>
            </a:pPr>
            <a:r>
              <a:rPr lang="en-GB" altLang="fr-FR" smtClean="0"/>
              <a:t>Découverte des neurones-miroirs =&gt; Empathie</a:t>
            </a:r>
          </a:p>
          <a:p>
            <a:pPr marL="457200" lvl="1" indent="0">
              <a:buFont typeface="Monotype Sorts" pitchFamily="-109" charset="2"/>
              <a:buNone/>
            </a:pPr>
            <a:r>
              <a:rPr lang="en-GB" altLang="fr-FR" smtClean="0"/>
              <a:t>Jouent un rôle important dans le cadre de l’apprentissage par imitation (capacité, en dehors de la conscience, à percevoir les émotions de l’autre )</a:t>
            </a:r>
          </a:p>
          <a:p>
            <a:pPr marL="457200" lvl="1" indent="0">
              <a:buFont typeface="Monotype Sorts" pitchFamily="-109" charset="2"/>
              <a:buNone/>
            </a:pPr>
            <a:r>
              <a:rPr lang="en-GB" altLang="fr-FR" smtClean="0"/>
              <a:t>	=&gt; “Blue-tooth” émotionnel</a:t>
            </a:r>
          </a:p>
          <a:p>
            <a:pPr marL="457200" lvl="1" indent="0">
              <a:buFont typeface="Monotype Sorts" pitchFamily="-109" charset="2"/>
              <a:buNone/>
            </a:pPr>
            <a:r>
              <a:rPr lang="en-GB" altLang="fr-FR" smtClean="0"/>
              <a:t>Implication : veiller à son </a:t>
            </a:r>
          </a:p>
          <a:p>
            <a:pPr marL="457200" lvl="1" indent="0">
              <a:buFont typeface="Monotype Sorts" pitchFamily="-109" charset="2"/>
              <a:buNone/>
            </a:pPr>
            <a:r>
              <a:rPr lang="en-GB" altLang="fr-FR" smtClean="0"/>
              <a:t>état de confort et calme.</a:t>
            </a:r>
          </a:p>
          <a:p>
            <a:pPr marL="457200" lvl="1" indent="0">
              <a:buFont typeface="Monotype Sorts" pitchFamily="-109" charset="2"/>
              <a:buNone/>
            </a:pPr>
            <a:endParaRPr lang="en-GB" altLang="fr-FR" smtClean="0"/>
          </a:p>
          <a:p>
            <a:pPr marL="457200" lvl="1" indent="0">
              <a:buFont typeface="Monotype Sorts" pitchFamily="-109" charset="2"/>
              <a:buNone/>
            </a:pPr>
            <a:endParaRPr lang="en-GB" altLang="fr-FR" smtClean="0"/>
          </a:p>
          <a:p>
            <a:pPr marL="457200" lvl="1" indent="0">
              <a:buFont typeface="Monotype Sorts" pitchFamily="-109" charset="2"/>
              <a:buNone/>
            </a:pPr>
            <a:endParaRPr lang="en-GB" altLang="fr-FR" smtClean="0"/>
          </a:p>
          <a:p>
            <a:pPr marL="457200" lvl="1" indent="0"/>
            <a:endParaRPr lang="en-GB" altLang="fr-FR" smtClean="0"/>
          </a:p>
          <a:p>
            <a:pPr>
              <a:buFont typeface="Monotype Sorts" pitchFamily="-109" charset="2"/>
              <a:buNone/>
            </a:pPr>
            <a:r>
              <a:rPr lang="en-GB" altLang="fr-FR" smtClean="0"/>
              <a:t>	</a:t>
            </a:r>
            <a:endParaRPr lang="fr-FR" altLang="fr-FR" smtClean="0"/>
          </a:p>
        </p:txBody>
      </p:sp>
      <p:pic>
        <p:nvPicPr>
          <p:cNvPr id="29700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3638" y="4216400"/>
            <a:ext cx="4170362" cy="264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re 1"/>
          <p:cNvSpPr>
            <a:spLocks noGrp="1"/>
          </p:cNvSpPr>
          <p:nvPr>
            <p:ph type="title"/>
          </p:nvPr>
        </p:nvSpPr>
        <p:spPr>
          <a:xfrm>
            <a:off x="381000" y="0"/>
            <a:ext cx="7772400" cy="1143000"/>
          </a:xfrm>
        </p:spPr>
        <p:txBody>
          <a:bodyPr/>
          <a:lstStyle/>
          <a:p>
            <a:pPr algn="ctr"/>
            <a:r>
              <a:rPr lang="fr-FR" altLang="fr-FR" smtClean="0"/>
              <a:t>Bibliographie</a:t>
            </a:r>
          </a:p>
        </p:txBody>
      </p:sp>
      <p:sp>
        <p:nvSpPr>
          <p:cNvPr id="3072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76400"/>
            <a:ext cx="8178800" cy="5181600"/>
          </a:xfrm>
        </p:spPr>
        <p:txBody>
          <a:bodyPr/>
          <a:lstStyle/>
          <a:p>
            <a:pPr marL="0" indent="0">
              <a:buFont typeface="Monotype Sorts" pitchFamily="-109" charset="2"/>
              <a:buNone/>
            </a:pPr>
            <a:endParaRPr lang="fr-CH" altLang="fr-FR" sz="2000" smtClean="0"/>
          </a:p>
          <a:p>
            <a:pPr marL="0" indent="0">
              <a:buFont typeface="Monotype Sorts" pitchFamily="-109" charset="2"/>
              <a:buNone/>
            </a:pPr>
            <a:r>
              <a:rPr lang="fr-CH" altLang="fr-FR" sz="2000" smtClean="0"/>
              <a:t>Petit fascicule de 75 pages qu’on trouve sur internet :</a:t>
            </a:r>
          </a:p>
          <a:p>
            <a:pPr marL="0" indent="0">
              <a:buFont typeface="Monotype Sorts" pitchFamily="-109" charset="2"/>
              <a:buNone/>
            </a:pPr>
            <a:endParaRPr lang="fr-CH" altLang="fr-FR" sz="2000" smtClean="0"/>
          </a:p>
          <a:p>
            <a:pPr marL="0" indent="0">
              <a:buFont typeface="Monotype Sorts" pitchFamily="-109" charset="2"/>
              <a:buNone/>
            </a:pPr>
            <a:r>
              <a:rPr lang="fr-CH" altLang="fr-FR" sz="2000" smtClean="0">
                <a:hlinkClick r:id="rId2"/>
              </a:rPr>
              <a:t>www.samw.ch/fr/Publications/Guides-pratiques.html</a:t>
            </a:r>
            <a:endParaRPr lang="fr-CH" altLang="fr-FR" sz="2000" smtClean="0"/>
          </a:p>
          <a:p>
            <a:pPr marL="0" indent="0">
              <a:buFont typeface="Monotype Sorts" pitchFamily="-109" charset="2"/>
              <a:buNone/>
            </a:pPr>
            <a:endParaRPr lang="fr-CH" altLang="fr-FR" sz="2000" smtClean="0"/>
          </a:p>
          <a:p>
            <a:pPr marL="0" indent="0">
              <a:buFont typeface="Monotype Sorts" pitchFamily="-109" charset="2"/>
              <a:buNone/>
            </a:pPr>
            <a:endParaRPr lang="fr-FR" altLang="fr-FR" sz="2000" b="1" smtClean="0"/>
          </a:p>
          <a:p>
            <a:pPr marL="0" indent="0">
              <a:buFont typeface="Monotype Sorts" pitchFamily="-109" charset="2"/>
              <a:buNone/>
            </a:pPr>
            <a:r>
              <a:rPr lang="fr-FR" altLang="fr-FR" sz="2000" b="1" smtClean="0"/>
              <a:t>« La communication dans la médecine au quotidien</a:t>
            </a:r>
            <a:r>
              <a:rPr lang="fr-FR" altLang="fr-FR" sz="2000" smtClean="0"/>
              <a:t> :</a:t>
            </a:r>
            <a:endParaRPr lang="fr-CH" altLang="fr-FR" sz="2000" smtClean="0"/>
          </a:p>
          <a:p>
            <a:pPr marL="0" indent="0">
              <a:buFont typeface="Monotype Sorts" pitchFamily="-109" charset="2"/>
              <a:buNone/>
            </a:pPr>
            <a:r>
              <a:rPr lang="fr-FR" altLang="fr-FR" sz="2000" b="1" smtClean="0"/>
              <a:t>Un guide pratique » </a:t>
            </a:r>
            <a:endParaRPr lang="fr-CH" altLang="fr-FR" sz="2000" b="1" smtClean="0"/>
          </a:p>
          <a:p>
            <a:pPr marL="0" indent="0">
              <a:buFont typeface="Monotype Sorts" pitchFamily="-109" charset="2"/>
              <a:buNone/>
            </a:pPr>
            <a:endParaRPr lang="fr-FR" altLang="fr-FR" sz="2000" smtClean="0"/>
          </a:p>
          <a:p>
            <a:pPr marL="0" indent="0">
              <a:buFont typeface="Monotype Sorts" pitchFamily="-109" charset="2"/>
              <a:buNone/>
            </a:pPr>
            <a:r>
              <a:rPr lang="fr-FR" altLang="fr-FR" sz="2000" smtClean="0"/>
              <a:t>Edité par l’Académie Suisse des Sciences Médicales en 2013</a:t>
            </a:r>
            <a:endParaRPr lang="fr-CH" altLang="fr-FR" sz="2000" smtClean="0"/>
          </a:p>
          <a:p>
            <a:pPr marL="0" indent="0">
              <a:buFont typeface="Monotype Sorts" pitchFamily="-109" charset="2"/>
              <a:buNone/>
            </a:pPr>
            <a:r>
              <a:rPr lang="fr-FR" altLang="fr-FR" sz="2000" smtClean="0"/>
              <a:t>Auteur : Prof. Wolf Langewitz</a:t>
            </a:r>
          </a:p>
          <a:p>
            <a:pPr marL="0" indent="0">
              <a:buFont typeface="Monotype Sorts" pitchFamily="-109" charset="2"/>
              <a:buNone/>
            </a:pPr>
            <a:endParaRPr lang="fr-FR" altLang="fr-FR" sz="2000" smtClean="0"/>
          </a:p>
          <a:p>
            <a:pPr marL="0" indent="0">
              <a:buFont typeface="Monotype Sorts" pitchFamily="-109" charset="2"/>
              <a:buNone/>
            </a:pPr>
            <a:endParaRPr lang="fr-CH" altLang="fr-FR" sz="2000" smtClean="0"/>
          </a:p>
          <a:p>
            <a:pPr marL="0" indent="0">
              <a:buFont typeface="Monotype Sorts" pitchFamily="-109" charset="2"/>
              <a:buNone/>
            </a:pPr>
            <a:r>
              <a:rPr lang="fr-FR" altLang="fr-FR" sz="2000" smtClean="0"/>
              <a:t> </a:t>
            </a:r>
            <a:endParaRPr lang="fr-CH" altLang="fr-FR" sz="2000" smtClean="0"/>
          </a:p>
          <a:p>
            <a:pPr marL="0" indent="0"/>
            <a:endParaRPr lang="fr-FR" altLang="fr-FR" sz="2000" smtClean="0"/>
          </a:p>
          <a:p>
            <a:pPr marL="0" indent="0">
              <a:buFont typeface="Monotype Sorts" pitchFamily="-109" charset="2"/>
              <a:buNone/>
            </a:pPr>
            <a:endParaRPr lang="fr-FR" altLang="fr-FR" sz="2000" smtClean="0"/>
          </a:p>
          <a:p>
            <a:pPr marL="0" indent="0">
              <a:buFont typeface="Monotype Sorts" pitchFamily="-109" charset="2"/>
              <a:buNone/>
            </a:pPr>
            <a:endParaRPr lang="fr-FR" altLang="fr-FR" sz="2000" smtClean="0"/>
          </a:p>
          <a:p>
            <a:pPr marL="0" indent="0"/>
            <a:endParaRPr lang="fr-FR" altLang="fr-FR" sz="2000" smtClean="0"/>
          </a:p>
          <a:p>
            <a:pPr marL="0" indent="0"/>
            <a:endParaRPr lang="fr-FR" altLang="fr-FR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de-CH" altLang="fr-FR" smtClean="0">
              <a:ea typeface="ＭＳ Ｐゴシック" panose="020B0600070205080204" pitchFamily="34" charset="-128"/>
            </a:endParaRP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de-CH" altLang="fr-FR" smtClean="0">
              <a:ea typeface="ＭＳ Ｐゴシック" panose="020B0600070205080204" pitchFamily="34" charset="-128"/>
            </a:endParaRPr>
          </a:p>
        </p:txBody>
      </p:sp>
      <p:pic>
        <p:nvPicPr>
          <p:cNvPr id="31748" name="Picture 4" descr="Images Montana 0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85" name="Rectangle 5"/>
          <p:cNvSpPr>
            <a:spLocks noChangeArrowheads="1"/>
          </p:cNvSpPr>
          <p:nvPr/>
        </p:nvSpPr>
        <p:spPr bwMode="auto">
          <a:xfrm>
            <a:off x="2700338" y="3141663"/>
            <a:ext cx="11033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Blip>
                <a:blip r:embed="rId3"/>
              </a:buBlip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Blip>
                <a:blip r:embed="rId4"/>
              </a:buBlip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de-DE" altLang="fr-FR">
                <a:solidFill>
                  <a:schemeClr val="bg1"/>
                </a:solidFill>
                <a:latin typeface="Tahoma" panose="020B0604030504040204" pitchFamily="34" charset="0"/>
              </a:rPr>
              <a:t>Merci !</a:t>
            </a:r>
            <a:endParaRPr lang="fr-FR" altLang="fr-FR">
              <a:solidFill>
                <a:schemeClr val="bg1"/>
              </a:solidFill>
              <a:latin typeface="Tahoma" panose="020B0604030504040204" pitchFamily="34" charset="0"/>
            </a:endParaRPr>
          </a:p>
        </p:txBody>
      </p:sp>
      <p:pic>
        <p:nvPicPr>
          <p:cNvPr id="31750" name="Picture 3" descr="LOG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5388" y="6165850"/>
            <a:ext cx="328612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6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6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6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16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5" grpId="0"/>
    </p:bldLst>
  </p:timing>
</p:sld>
</file>

<file path=ppt/theme/theme1.xml><?xml version="1.0" encoding="utf-8"?>
<a:theme xmlns:a="http://schemas.openxmlformats.org/drawingml/2006/main" name="Modèle - Peinture sobre">
  <a:themeElements>
    <a:clrScheme name="Modèle - Peinture sobre 2">
      <a:dk1>
        <a:srgbClr val="000000"/>
      </a:dk1>
      <a:lt1>
        <a:srgbClr val="FFFFFF"/>
      </a:lt1>
      <a:dk2>
        <a:srgbClr val="000000"/>
      </a:dk2>
      <a:lt2>
        <a:srgbClr val="5E574E"/>
      </a:lt2>
      <a:accent1>
        <a:srgbClr val="FF6600"/>
      </a:accent1>
      <a:accent2>
        <a:srgbClr val="FFCC00"/>
      </a:accent2>
      <a:accent3>
        <a:srgbClr val="FFFFFF"/>
      </a:accent3>
      <a:accent4>
        <a:srgbClr val="000000"/>
      </a:accent4>
      <a:accent5>
        <a:srgbClr val="FFB8AA"/>
      </a:accent5>
      <a:accent6>
        <a:srgbClr val="E7B900"/>
      </a:accent6>
      <a:hlink>
        <a:srgbClr val="996633"/>
      </a:hlink>
      <a:folHlink>
        <a:srgbClr val="808000"/>
      </a:folHlink>
    </a:clrScheme>
    <a:fontScheme name="Modèle - Peinture sobre">
      <a:majorFont>
        <a:latin typeface="Arial Black"/>
        <a:ea typeface=""/>
        <a:cs typeface="Times New Roman"/>
      </a:majorFont>
      <a:minorFont>
        <a:latin typeface="Tahoma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- Peinture sobre 1">
        <a:dk1>
          <a:srgbClr val="5E574E"/>
        </a:dk1>
        <a:lt1>
          <a:srgbClr val="FFFFCC"/>
        </a:lt1>
        <a:dk2>
          <a:srgbClr val="000000"/>
        </a:dk2>
        <a:lt2>
          <a:srgbClr val="FFCC00"/>
        </a:lt2>
        <a:accent1>
          <a:srgbClr val="CC9900"/>
        </a:accent1>
        <a:accent2>
          <a:srgbClr val="FF6600"/>
        </a:accent2>
        <a:accent3>
          <a:srgbClr val="AAAAAA"/>
        </a:accent3>
        <a:accent4>
          <a:srgbClr val="DADAAE"/>
        </a:accent4>
        <a:accent5>
          <a:srgbClr val="E2CAAA"/>
        </a:accent5>
        <a:accent6>
          <a:srgbClr val="E75C00"/>
        </a:accent6>
        <a:hlink>
          <a:srgbClr val="FF00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- Peinture sobre 2">
        <a:dk1>
          <a:srgbClr val="000000"/>
        </a:dk1>
        <a:lt1>
          <a:srgbClr val="FFFFFF"/>
        </a:lt1>
        <a:dk2>
          <a:srgbClr val="000000"/>
        </a:dk2>
        <a:lt2>
          <a:srgbClr val="5E574E"/>
        </a:lt2>
        <a:accent1>
          <a:srgbClr val="FF66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E7B900"/>
        </a:accent6>
        <a:hlink>
          <a:srgbClr val="996633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- Peinture sobre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- Peinture sobre 4">
        <a:dk1>
          <a:srgbClr val="000000"/>
        </a:dk1>
        <a:lt1>
          <a:srgbClr val="FFFFFF"/>
        </a:lt1>
        <a:dk2>
          <a:srgbClr val="800000"/>
        </a:dk2>
        <a:lt2>
          <a:srgbClr val="5E574E"/>
        </a:lt2>
        <a:accent1>
          <a:srgbClr val="FF66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E7B900"/>
        </a:accent6>
        <a:hlink>
          <a:srgbClr val="FF0000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- Peinture sobre 5">
        <a:dk1>
          <a:srgbClr val="000066"/>
        </a:dk1>
        <a:lt1>
          <a:srgbClr val="FFFFFF"/>
        </a:lt1>
        <a:dk2>
          <a:srgbClr val="0000FF"/>
        </a:dk2>
        <a:lt2>
          <a:srgbClr val="000000"/>
        </a:lt2>
        <a:accent1>
          <a:srgbClr val="0066FF"/>
        </a:accent1>
        <a:accent2>
          <a:srgbClr val="33CCCC"/>
        </a:accent2>
        <a:accent3>
          <a:srgbClr val="FFFFFF"/>
        </a:accent3>
        <a:accent4>
          <a:srgbClr val="000056"/>
        </a:accent4>
        <a:accent5>
          <a:srgbClr val="AAB8FF"/>
        </a:accent5>
        <a:accent6>
          <a:srgbClr val="2DB9B9"/>
        </a:accent6>
        <a:hlink>
          <a:srgbClr val="FF00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- Peinture sobre 6">
        <a:dk1>
          <a:srgbClr val="000000"/>
        </a:dk1>
        <a:lt1>
          <a:srgbClr val="FFFFFF"/>
        </a:lt1>
        <a:dk2>
          <a:srgbClr val="000066"/>
        </a:dk2>
        <a:lt2>
          <a:srgbClr val="FFCC00"/>
        </a:lt2>
        <a:accent1>
          <a:srgbClr val="0066FF"/>
        </a:accent1>
        <a:accent2>
          <a:srgbClr val="33CCCC"/>
        </a:accent2>
        <a:accent3>
          <a:srgbClr val="AAAAB8"/>
        </a:accent3>
        <a:accent4>
          <a:srgbClr val="DADADA"/>
        </a:accent4>
        <a:accent5>
          <a:srgbClr val="AAB8FF"/>
        </a:accent5>
        <a:accent6>
          <a:srgbClr val="2DB9B9"/>
        </a:accent6>
        <a:hlink>
          <a:srgbClr val="FF00FF"/>
        </a:hlink>
        <a:folHlink>
          <a:srgbClr val="9933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- Peinture sobre 7">
        <a:dk1>
          <a:srgbClr val="5E574E"/>
        </a:dk1>
        <a:lt1>
          <a:srgbClr val="FFFFCC"/>
        </a:lt1>
        <a:dk2>
          <a:srgbClr val="800000"/>
        </a:dk2>
        <a:lt2>
          <a:srgbClr val="FFCC00"/>
        </a:lt2>
        <a:accent1>
          <a:srgbClr val="CC9900"/>
        </a:accent1>
        <a:accent2>
          <a:srgbClr val="FF6600"/>
        </a:accent2>
        <a:accent3>
          <a:srgbClr val="C0AAAA"/>
        </a:accent3>
        <a:accent4>
          <a:srgbClr val="DADAAE"/>
        </a:accent4>
        <a:accent5>
          <a:srgbClr val="E2CAAA"/>
        </a:accent5>
        <a:accent6>
          <a:srgbClr val="E75C00"/>
        </a:accent6>
        <a:hlink>
          <a:srgbClr val="FF00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tandarddesign">
  <a:themeElements>
    <a:clrScheme name="Standard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Modèle - Peinture sobre</Template>
  <TotalTime>9277</TotalTime>
  <Words>403</Words>
  <Application>Microsoft Office PowerPoint</Application>
  <PresentationFormat>Affichage à l'écran (4:3)</PresentationFormat>
  <Paragraphs>109</Paragraphs>
  <Slides>12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12</vt:i4>
      </vt:variant>
    </vt:vector>
  </HeadingPairs>
  <TitlesOfParts>
    <vt:vector size="21" baseType="lpstr">
      <vt:lpstr>Tahoma</vt:lpstr>
      <vt:lpstr>Times New Roman</vt:lpstr>
      <vt:lpstr>Arial</vt:lpstr>
      <vt:lpstr>Arial Black</vt:lpstr>
      <vt:lpstr>Monotype Sorts</vt:lpstr>
      <vt:lpstr>ＭＳ Ｐゴシック</vt:lpstr>
      <vt:lpstr>Wingdings</vt:lpstr>
      <vt:lpstr>Modèle - Peinture sobre</vt:lpstr>
      <vt:lpstr>Standarddesign</vt:lpstr>
      <vt:lpstr>Comment mieux communiquer  entre nos professions ?</vt:lpstr>
      <vt:lpstr>Plan :</vt:lpstr>
      <vt:lpstr>Présentation PowerPoint</vt:lpstr>
      <vt:lpstr>Présentation PowerPoint</vt:lpstr>
      <vt:lpstr>Conditions de l’interdisciplinarité  </vt:lpstr>
      <vt:lpstr>Conditions de l’interdisciplinarité (II)  </vt:lpstr>
      <vt:lpstr>   COMMUNICATION : 7 COMMANDEMENTS  </vt:lpstr>
      <vt:lpstr>   COMMUNICATION : 7 COMMANDEMENTS (II)   </vt:lpstr>
      <vt:lpstr>Objectif : empowerment du patient  </vt:lpstr>
      <vt:lpstr>Neurobiologie de l’empathie  </vt:lpstr>
      <vt:lpstr>Bibliographie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Christophe Rieder</dc:creator>
  <cp:lastModifiedBy>mdalocal</cp:lastModifiedBy>
  <cp:revision>328</cp:revision>
  <dcterms:created xsi:type="dcterms:W3CDTF">2014-01-19T17:46:33Z</dcterms:created>
  <dcterms:modified xsi:type="dcterms:W3CDTF">2016-09-06T07:18:12Z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TC010437911036</vt:lpwstr>
  </property>
</Properties>
</file>